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Raleway SemiBold"/>
      <p:regular r:id="rId62"/>
      <p:bold r:id="rId63"/>
      <p:italic r:id="rId64"/>
      <p:boldItalic r:id="rId65"/>
    </p:embeddedFont>
    <p:embeddedFont>
      <p:font typeface="Raleway ExtraBold"/>
      <p:bold r:id="rId66"/>
      <p:boldItalic r:id="rId67"/>
    </p:embeddedFont>
    <p:embeddedFont>
      <p:font typeface="Raleway Medium"/>
      <p:regular r:id="rId68"/>
      <p:bold r:id="rId69"/>
      <p:italic r:id="rId70"/>
      <p:boldItalic r:id="rId71"/>
    </p:embeddedFont>
    <p:embeddedFont>
      <p:font typeface="Nunito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Light-bold.fntdata"/><Relationship Id="rId72" Type="http://schemas.openxmlformats.org/officeDocument/2006/relationships/font" Target="fonts/NunitoLight-regular.fntdata"/><Relationship Id="rId31" Type="http://schemas.openxmlformats.org/officeDocument/2006/relationships/slide" Target="slides/slide26.xml"/><Relationship Id="rId75" Type="http://schemas.openxmlformats.org/officeDocument/2006/relationships/font" Target="fonts/NunitoLight-boldItalic.fntdata"/><Relationship Id="rId30" Type="http://schemas.openxmlformats.org/officeDocument/2006/relationships/slide" Target="slides/slide25.xml"/><Relationship Id="rId74" Type="http://schemas.openxmlformats.org/officeDocument/2006/relationships/font" Target="fonts/NunitoLight-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Medium-boldItalic.fntdata"/><Relationship Id="rId70" Type="http://schemas.openxmlformats.org/officeDocument/2006/relationships/font" Target="fonts/Raleway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SemiBold-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alewaySemiBold-italic.fntdata"/><Relationship Id="rId63" Type="http://schemas.openxmlformats.org/officeDocument/2006/relationships/font" Target="fonts/RalewaySemiBold-bold.fntdata"/><Relationship Id="rId22" Type="http://schemas.openxmlformats.org/officeDocument/2006/relationships/slide" Target="slides/slide17.xml"/><Relationship Id="rId66" Type="http://schemas.openxmlformats.org/officeDocument/2006/relationships/font" Target="fonts/RalewayExtraBold-bold.fntdata"/><Relationship Id="rId21" Type="http://schemas.openxmlformats.org/officeDocument/2006/relationships/slide" Target="slides/slide16.xml"/><Relationship Id="rId65" Type="http://schemas.openxmlformats.org/officeDocument/2006/relationships/font" Target="fonts/RalewaySemiBold-boldItalic.fntdata"/><Relationship Id="rId24" Type="http://schemas.openxmlformats.org/officeDocument/2006/relationships/slide" Target="slides/slide19.xml"/><Relationship Id="rId68" Type="http://schemas.openxmlformats.org/officeDocument/2006/relationships/font" Target="fonts/RalewayMedium-regular.fntdata"/><Relationship Id="rId23" Type="http://schemas.openxmlformats.org/officeDocument/2006/relationships/slide" Target="slides/slide18.xml"/><Relationship Id="rId67" Type="http://schemas.openxmlformats.org/officeDocument/2006/relationships/font" Target="fonts/RalewayExtraBold-boldItalic.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telemetry.io/docs/collector/deployment/gatewa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telemetry/opentelemetry-helm-charts/tree/main/charts/opentelemetry-operator" TargetMode="External"/><Relationship Id="rId3" Type="http://schemas.openxmlformats.org/officeDocument/2006/relationships/hyperlink" Target="https://github.com/open-telemetry/opentelemetry-operator?tab=readme-ov-file"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6cfedf7f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6cfedf7f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fc1b989b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fc1b989b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fc1b989b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fc1b989b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fc1b989b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fc1b989b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fc1b989b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fc1b989b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fc1b989b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fc1b989b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fc1b989b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fc1b989b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fc1b989bf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fc1b989bf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fc1b989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fc1b989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ddfe2bf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ddfe2bf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ddfe2bf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ddfe2bf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Beim Deployment-Pattern “No-Collector” oder “No-Agent” wird, wie der Name schon sagt, kein dedizierter Opentelemetry Collector eingesetzt.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Die Applikation schickt seine Daten (egal ob Logs, Metriken oder Traces) über das OTEL-Protokoll direkt an die Backend-Applikation. In unserem Workshop wäre eine Backend-Applikation z.B. Jaeger, die Trace-Informationen empfängt und visuell darstellen kann.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Vorteil an dem Pattern wäre die Einfachheit. Man muss keinen Collector konfigurieren und installieren, der dann Ressourcen verbraucht.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Nachteil an der Geschichte wäre “Seperation of Concerns” - sprich, die Entwickler müssen wissen, an welchen OTLP-Endpunkt sie die Telemetrie-Daten schicken müssen.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Außerdem ist die Wartung bei vielen Applikationen anstrengend, vor allem wenn unterschiedliche Teams für Applikationen verantwortlich sind. Wenn man jetzt z.B. die Backend-Anwendung austauscht, müsste man den neuen OTLP-Endpunkt an jedes Team propagieren und man müsste sich darauf verlassen, dass diese ihre Applikationen zeitnah ändern (wir wissen, dass de.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Außerdem muss jedes Service Zugriff auf die Backend-Applikation haben, was netzwerktechnisch nicht immer möglich ist durch Policies.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Was gibts dabei generell zu beachten? Die Applikation muss in irgendeiner Form instrumentalisiert werden. Bei der Instrumentalisierung wird die Applikation mit Code erweitert, damit Informationen wie Metriken oder Traces emittiert werden können. Das ist Voraussetzung für jedes Deployment-Pattern.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Instrumentalisierung kann dabei manuell mit der Opentelemetry-SDK implementiert werden (d.h. selbst Code schreiben) oder durch Auto-Instrumentalisierung. Bei der Auto-Instrumentalisierung werden bestimmte Libraries eingesetzt, die die Applikation automatisch instrumentalisiert. Diese Art von Instrumentalisierung ist besonders gemütlich, weil der Source-Code der Applikation nicht modifiziert werden muss, aber ist in Hinsicht der Telemetrie-Informationen unflexibler. Die Auto-Instrumentalisierung kommt also an seine Grenzen, wenn sehr spezifische Daten erhoben werden sollen.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76f08c4b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576f08c4b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ddfe2bfa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ddfe2bfa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Beim Deployment-Pattern “Agent” wird eine dedizierte Opentelemetry Collector Instanz eingesetzt, die Telemetrie-Daten einer Applikation annimmt, verarbeitet und sie an ein Backend exportiert. Dabei kann der Collector als Sidecar injected werden (neben main container) oder als Stand-Alone Anwendung in Form eines DaemonSets, die quasi als Server fungiert. Bei einem DaemonSet wird der Collector auf jedem Node installiert.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Vorteil an diesem Pattern wäre die Auslagerung der Backend-Kommunikation aus der Applikation. Wenn also das Backend getauscht wird, muss man nur die Collector-Konfiguration verändern. Zusätzlich ist es leichter, eine Collector-Instanz netzwerktechnisch zu verwalten (Firewall-Freischaltungen, Network-Policies etc.).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Nachteil an diesem Pattern wäre die Skalierung. Bei einem Daemonset hat man nur 1 Collector-Instanz pro Node, bei einem Sidecar hat man einen Collector neben der Applikation, daher ist die Anzahl an Collectoren mehr oder weniger “fix” und man kann nicht beliebig rauf oder runter skalieren. Man muss die Collectoren aufsetzen und konfigurieren.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ddfe2bfa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ddfe2bfa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Beim “Gateway”-Pattern werden Telemetrie-Informationen an einen zentralen OTLP-Endpunkt geschickt, der die Daten an eine Vielzahl von Collectoren weiterleitet. Diese exportieren die Daten wieder an ein Backend-System. Dabei liegt ein LoadBalancer hinter dem zentralen OTLP-Endpunkt, der den Load auf die Collectoren durch den sogenannten “load-balancing-exporter” aufteilt. Das wäre ein “One-Tier-Setup”.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Vorteil: Durch den zentralen Loadbalancer werden die Collectoren skalierbar und zusätzlich bekommen Applikationen nichts mit, wenn einzelne Collectoren ausfallen sollten. Außerdem ist die Konfiguration ebenfalls zentral und kann vom Platform-Team verwaltet werden. Außerdem wird es damit auch einfacher, bestimmte Policies durchzusetzen wie z.B. Filtern von bestimmten Logs, Sampling-Strategien etc.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Nachteil: Eine weitere Applikations-Architektur muss gewartet werden, aber wenigstens nicht vom Entwickler. Man müsste sich auch was überlegen, damit das Gateway nicht zum Single-Point-Of-Failure wird. Außerdem ist der Ressourcen-Verbrauch nicht zu unterschätzen.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ddfe2bfa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ddfe2bfa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Wenn man bestimmte Use-Cases hat, beispielsweise wenn Daten einer bestimmten Applikation von einem bestimmten Collector verarbeitet werden sollen, kann man ein Multi-Tier-Setup einrichten, bei denen bestimmte Collectoren unterschiedliche pipelines konfiguriert haben.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können wir hier in dem Beispiel sehen, dass eine Applikation Daten an einen Collector schickt, der an einen anderen Collector schickt. Im ersten Collector wird eine spezifische Pipeline ausgeführt, im zweiten die generische. Das gleiche kann man auch mit einem Load-Balancer Setup machen.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u="sng">
                <a:solidFill>
                  <a:schemeClr val="hlink"/>
                </a:solidFill>
                <a:hlinkClick r:id="rId2"/>
              </a:rPr>
              <a:t>https://opentelemetry.io/docs/collector/deployment/gateway/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ddfe2bfa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ddfe2bfa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Beim Deployment-Pattern “Fan-Out” werden die Telemetrie-Daten in mehrere Backends exportiert. Das ist nützlich, wenn man z.B. Metriken und Traces einer Applikation in unterschiedliche Systeme, wie z.B. Jaeger und Prometheus bzw. Grafana darstellen möchte.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Vorteil: die gleichen Informationen können für verschiedene Backend-Systeme exportiert werden.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Nachteil: Mehr Konfigurationsaufwand, Daten könnten dupliziert werden und dadurch mehr Disk-Space verbrauchen.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ddfe2bfa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ddfe2bfa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Deployment-Patterns noch einmal zur Wiederholung: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No-Collector: nur die Instrumentation der App durch die SDK und Backend-Systeme wie Prometheus oder Jaeger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Agent/Collector: Collector Instanzen als Sidecar oder als Stand-Alone Server neben Applikation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Gateway: Gruppieren mehrerer Collector-Instanzen und Setup als “OTEL Service” nach Außen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Fan-Out: Collectoren nutzen bzw. recyceln um mehrere Backend-Systeme zu befüllen</a:t>
            </a:r>
            <a:endParaRPr sz="14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fc1b989b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efc1b989b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Im Prinzip kann man die verschiedenen Deployment-Patterns nicht wirklich vergleichen, weil einige Patterns auf andere aufbauen oder nicht ohne sie klarkommen. Beispielsweise wird beim Gateway-Pattern auch zwingend ein Agent-Pattern benötigt. Fan-Out baut auf den anderen Patterns auf, weshalb dieses Pattern eher als Zusatz zusehen ist. Der bestmögliche-Approach ist es, die Patterns miteinander zu verbinden und eine Strategie zu entwickeln, die den Use-Case erfüllen.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 allen Patterns gibt es aber die gleichen Hürden: Je mehr Collector-Instanzen eingesetzt werden, desto mehr Aufwand besteht in der Konfiguration und Wartung der Komponenten. Helm-Charts und Operatoren für Kubernetes vereinfachen aber die Konfiguration und Wartung von Opentelemetry-Collectoren (mehr dazu später).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ddfe2bf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ddfe2bf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ddfe2bfa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ddfe2bfa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Hier in dem Kapitel erkläre ich zunächst was Helm ist und wie Helm Charts funktionieren.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Prinzipiell ist Helm ein Paketmanager für Kubernetes-Umgebungen. Ähnlich wie apt in Ubuntu-Systemen kann man mit Helm Anwendungen und Services auf einem Kubernetes-Cluster installieren. Ich gehe dazu ein wenig aufs wording ein: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Helm Chart ist ein quasi ein Package, die entweder ein oder mehrere Anwendungen beinhaltet. Das kann ein kleines Microservice sein oder eine Systemlandschaft bestehend aus Applikation, Datenbank, Configmapss, Secrets uvm. Das ist deshalb möglich, weil ein Helm Chart im Grunde aus Templates besteht, die durch values (values.file) befüllt werden. Die Templates repräsentieren hier in diesem Kontext Kubernetes-Ressourcen wie beispielsweise ein Deployment, ein Service, eine ConfigMap etc.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Chart-Repository ist eine Location, wo man eine oder mehrere Helm Charts ablegen kann. Das kann man so ähnlich sehen wie eine Container-Registry, wo Images abgelegt werden.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Helm CLI ist ein CLI tool, mit denen man Helm Commandos ausführen kann.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Helm Release ist eine aktuell laufende Helm Chart Instanz in einem Kubernetes Cluster und wird im Cluster als Secret abgelegt.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ddfe2bfa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eddfe2bfa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Hier in diesem Beispiel sieht man wie ein Template der Kubernetes Ressource Deployment aussieht. Im Prinzip schreibt man in das Template-File die Struktur eines Deployment-Manifest und ersetzt dynamische Werte durch values in einem dedizierten values file. Man kann damit z.B. Namen und image des Deployments ändern, wodurch ein Helm-Chart reusable wird. Man kann auch kleinere Code-Abschnitte, die im ganzen Chart wiederverwendet werden, in helper files auslagern (.tpl files).</a:t>
            </a:r>
            <a:br>
              <a:rPr lang="en" sz="1400">
                <a:solidFill>
                  <a:schemeClr val="dk1"/>
                </a:solidFill>
              </a:rPr>
            </a:br>
            <a:r>
              <a:rPr lang="en" sz="1400">
                <a:solidFill>
                  <a:schemeClr val="dk1"/>
                </a:solidFill>
              </a:rPr>
              <a:t> Wenn man also die Values in die Templates eines Charts einsetzt, entstehen Kubernetes-Manifeste.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Im Grunde ist also die Installation eines Helm Charts nichts anderes als das Applyment von Kubernetes-Manifesten gegen einen Cluster.</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ddfe2bfa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ddfe2bfa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Weiters ist interessant, dass man das Tool Helm als solches nicht im Cluster installieren muss. Ist ja auch irgendwie logisch, weil Helm im Endeffekt auch nichts anderes macht, als Kubernetes-Ressourcen zu applyen. Abgesehen von den Templates, die Helm generiert, werden auch Release-Informationen in Form von Kubernetes Secrets im Cluster abgelegt. Mit der Helm CLI kann man dann weitere Informationen wie alle aktuell laufenden Helm Charts oder ihre Revisions ausgeben, die mit normalen kubectl commands nur schwer auslesbar wären.</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ddfe2bf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ddfe2bf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eddfe2bfa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eddfe2bfa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Wie man hier zB. An dem Beispiel headlamp sehen kann, sind die Helm Ressourcen wirklich ganz normale Kubernetes Ressourcen, die man im Cluster mit kubectl auslesen kann.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ddfe2bfa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ddfe2bfa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Kommen wir jetzt zu dem interessanten Teil: Die Opentelemetry Helm Charts.</a:t>
            </a:r>
            <a:endParaRPr sz="1400"/>
          </a:p>
          <a:p>
            <a:pPr indent="0" lvl="0" marL="0" rtl="0" algn="l">
              <a:spcBef>
                <a:spcPts val="0"/>
              </a:spcBef>
              <a:spcAft>
                <a:spcPts val="0"/>
              </a:spcAft>
              <a:buNone/>
            </a:pPr>
            <a:r>
              <a:rPr lang="en" sz="1400"/>
              <a:t>Es gibt eine Reihe von Helm Charts, die Opentelemetry bereitstellt, unteranderem:</a:t>
            </a:r>
            <a:endParaRPr sz="1400"/>
          </a:p>
          <a:p>
            <a:pPr indent="-317500" lvl="0" marL="457200" rtl="0" algn="l">
              <a:spcBef>
                <a:spcPts val="0"/>
              </a:spcBef>
              <a:spcAft>
                <a:spcPts val="0"/>
              </a:spcAft>
              <a:buSzPts val="1400"/>
              <a:buChar char="-"/>
            </a:pPr>
            <a:r>
              <a:rPr lang="en" sz="1400"/>
              <a:t>Demo: Eine Demo von Opentelemetry, wo sie ihre Technologie in einer produktionsnahen Umgebung zeigen</a:t>
            </a:r>
            <a:endParaRPr sz="1400"/>
          </a:p>
          <a:p>
            <a:pPr indent="-317500" lvl="0" marL="457200" rtl="0" algn="l">
              <a:spcBef>
                <a:spcPts val="0"/>
              </a:spcBef>
              <a:spcAft>
                <a:spcPts val="0"/>
              </a:spcAft>
              <a:buSzPts val="1400"/>
              <a:buChar char="-"/>
            </a:pPr>
            <a:r>
              <a:rPr lang="en" sz="1400"/>
              <a:t>Collector: Helm Chart für das Installieren von Collector Instanzen</a:t>
            </a:r>
            <a:endParaRPr sz="1400"/>
          </a:p>
          <a:p>
            <a:pPr indent="-317500" lvl="0" marL="457200" rtl="0" algn="l">
              <a:spcBef>
                <a:spcPts val="0"/>
              </a:spcBef>
              <a:spcAft>
                <a:spcPts val="0"/>
              </a:spcAft>
              <a:buSzPts val="1400"/>
              <a:buChar char="-"/>
            </a:pPr>
            <a:r>
              <a:rPr lang="en" sz="1400"/>
              <a:t>Operator: Ein Kubernetes Operator, der Collectoren und Instrumentationen verwaltet. Beim Installieren des Operators werden auch Custom Resource Definitionen installiert, die die Verwaltung der OTEL Ressourcen einfacher macht.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 gibt dann noch weitere Helm Charts von Opentelemetry, wie beispielsweise ebpf oder kube-stack, welche für diesen Workshop nicht weiter relevant sind. In diesem Workshop werden wir uns hauptsächlich den Operator ansehen, wie man Collectoren mit dem Operator erstellt und wie man Workloads instrumentalisieren kann ohne Umgebungsvariablen hinzuzufügen.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ddfe2bfa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ddfe2bfa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Zeige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OTEL-Operator Helm Chart (</a:t>
            </a:r>
            <a:r>
              <a:rPr lang="en" sz="1400" u="sng">
                <a:solidFill>
                  <a:schemeClr val="hlink"/>
                </a:solidFill>
                <a:hlinkClick r:id="rId2"/>
              </a:rPr>
              <a:t>https://github.com/open-telemetry/opentelemetry-helm-charts/tree/main/charts/opentelemetry-operator</a:t>
            </a:r>
            <a:r>
              <a:rPr lang="en" sz="1400"/>
              <a:t>)</a:t>
            </a:r>
            <a:endParaRPr sz="1400"/>
          </a:p>
          <a:p>
            <a:pPr indent="-317500" lvl="0" marL="457200" rtl="0" algn="l">
              <a:spcBef>
                <a:spcPts val="0"/>
              </a:spcBef>
              <a:spcAft>
                <a:spcPts val="0"/>
              </a:spcAft>
              <a:buSzPts val="1400"/>
              <a:buChar char="-"/>
            </a:pPr>
            <a:r>
              <a:rPr lang="en" sz="1400"/>
              <a:t>Erkläre wie das Helm Chart aufgebaut ist (gerenderte Manifeste in examples Ordner)</a:t>
            </a:r>
            <a:endParaRPr sz="1400"/>
          </a:p>
          <a:p>
            <a:pPr indent="-317500" lvl="0" marL="457200" rtl="0" algn="l">
              <a:spcBef>
                <a:spcPts val="0"/>
              </a:spcBef>
              <a:spcAft>
                <a:spcPts val="0"/>
              </a:spcAft>
              <a:buSzPts val="1400"/>
              <a:buChar char="-"/>
            </a:pPr>
            <a:r>
              <a:rPr lang="en" sz="1400"/>
              <a:t>Wie man diesen Helm Chart installiert und wieder deinstalliert</a:t>
            </a:r>
            <a:endParaRPr sz="1400"/>
          </a:p>
          <a:p>
            <a:pPr indent="-317500" lvl="0" marL="457200" rtl="0" algn="l">
              <a:spcBef>
                <a:spcPts val="0"/>
              </a:spcBef>
              <a:spcAft>
                <a:spcPts val="0"/>
              </a:spcAft>
              <a:buSzPts val="1400"/>
              <a:buChar char="-"/>
            </a:pPr>
            <a:r>
              <a:rPr lang="en" sz="1400"/>
              <a:t>Wie man Collectoren erstellen würde</a:t>
            </a:r>
            <a:endParaRPr sz="1400"/>
          </a:p>
          <a:p>
            <a:pPr indent="-317500" lvl="0" marL="457200" rtl="0" algn="l">
              <a:spcBef>
                <a:spcPts val="0"/>
              </a:spcBef>
              <a:spcAft>
                <a:spcPts val="0"/>
              </a:spcAft>
              <a:buSzPts val="1400"/>
              <a:buChar char="-"/>
            </a:pPr>
            <a:r>
              <a:rPr lang="en" sz="1400"/>
              <a:t>Erklären der einzelnen Modis (Deployment, DaemonSet, StatefulSet,Sidecar)</a:t>
            </a:r>
            <a:endParaRPr sz="1400"/>
          </a:p>
          <a:p>
            <a:pPr indent="0" lvl="0" marL="0" rtl="0" algn="l">
              <a:spcBef>
                <a:spcPts val="0"/>
              </a:spcBef>
              <a:spcAft>
                <a:spcPts val="0"/>
              </a:spcAft>
              <a:buNone/>
            </a:pPr>
            <a:r>
              <a:rPr lang="en" sz="1400"/>
              <a:t>OTEL-Operator allgemeine Docs (</a:t>
            </a:r>
            <a:r>
              <a:rPr lang="en" sz="1400" u="sng">
                <a:solidFill>
                  <a:schemeClr val="hlink"/>
                </a:solidFill>
                <a:hlinkClick r:id="rId3"/>
              </a:rPr>
              <a:t>https://github.com/open-telemetry/opentelemetry-operator?tab=readme-ov-file</a:t>
            </a:r>
            <a:r>
              <a:rPr lang="en" sz="1400"/>
              <a:t>)</a:t>
            </a:r>
            <a:endParaRPr sz="1400"/>
          </a:p>
          <a:p>
            <a:pPr indent="-317500" lvl="0" marL="457200" rtl="0" algn="l">
              <a:spcBef>
                <a:spcPts val="0"/>
              </a:spcBef>
              <a:spcAft>
                <a:spcPts val="0"/>
              </a:spcAft>
              <a:buSzPts val="1400"/>
              <a:buChar char="-"/>
            </a:pPr>
            <a:r>
              <a:rPr lang="en" sz="1400"/>
              <a:t>Normale Injection der SDK’s + Instrumentation</a:t>
            </a:r>
            <a:endParaRPr sz="1400"/>
          </a:p>
          <a:p>
            <a:pPr indent="-317500" lvl="0" marL="457200" rtl="0" algn="l">
              <a:spcBef>
                <a:spcPts val="0"/>
              </a:spcBef>
              <a:spcAft>
                <a:spcPts val="0"/>
              </a:spcAft>
              <a:buSzPts val="1400"/>
              <a:buChar char="-"/>
            </a:pPr>
            <a:r>
              <a:rPr lang="en" sz="1400"/>
              <a:t>Sidecar injection</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efc1b989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efc1b989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fc1b989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fc1b989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fc1b98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efc1b98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fc1b989b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efc1b989b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fc1b989b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efc1b989b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efc1b989b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efc1b989b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fc1b989b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efc1b989b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ddfe2bf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ddfe2bf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fc1b989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fc1b989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fc1b989b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efc1b989b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efc1b989b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efc1b989b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efc1b989b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efc1b989b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efc1b989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efc1b989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e449db83a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e449db83a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eddfe2bfa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eddfe2bfa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Diese (und folgende Folien) müssen entfernt werden wenn Präsi ready ist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eddfe2bf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eddfe2bf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eddfe2bf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eddfe2bf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eddfe2bf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eddfe2bf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fc1b989b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fc1b989b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7878daa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7878daa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ddfe2bf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eddfe2bf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7e3af618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57e3af618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fc1b989b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fc1b989b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fc1b989b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fc1b989b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fc1b989b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fc1b989b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76f08c4b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76f08c4b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title">
  <p:cSld name="TITLE">
    <p:bg>
      <p:bgPr>
        <a:no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1657650" y="429768"/>
            <a:ext cx="5828700" cy="1667100"/>
          </a:xfrm>
          <a:prstGeom prst="rect">
            <a:avLst/>
          </a:prstGeom>
        </p:spPr>
        <p:txBody>
          <a:bodyPr anchorCtr="0" anchor="b" bIns="91425" lIns="91425" spcFirstLastPara="1" rIns="91425" wrap="square" tIns="91425">
            <a:noAutofit/>
          </a:bodyPr>
          <a:lstStyle>
            <a:lvl1pPr lvl="0" rtl="0">
              <a:spcBef>
                <a:spcPts val="0"/>
              </a:spcBef>
              <a:spcAft>
                <a:spcPts val="0"/>
              </a:spcAft>
              <a:buSzPts val="4600"/>
              <a:buFont typeface="Raleway"/>
              <a:buNone/>
              <a:defRPr b="1" sz="4600">
                <a:latin typeface="Raleway"/>
                <a:ea typeface="Raleway"/>
                <a:cs typeface="Raleway"/>
                <a:sym typeface="Raleway"/>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4" name="Google Shape;14;p2"/>
          <p:cNvSpPr txBox="1"/>
          <p:nvPr>
            <p:ph idx="1" type="subTitle"/>
          </p:nvPr>
        </p:nvSpPr>
        <p:spPr>
          <a:xfrm>
            <a:off x="1655064" y="2084832"/>
            <a:ext cx="37155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2600"/>
              <a:buFont typeface="Raleway"/>
              <a:buNone/>
              <a:defRPr sz="2600">
                <a:solidFill>
                  <a:srgbClr val="666666"/>
                </a:solidFill>
                <a:latin typeface="Raleway"/>
                <a:ea typeface="Raleway"/>
                <a:cs typeface="Raleway"/>
                <a:sym typeface="Raleway"/>
              </a:defRPr>
            </a:lvl1pPr>
            <a:lvl2pPr lvl="1" rtl="0" algn="ctr">
              <a:lnSpc>
                <a:spcPct val="100000"/>
              </a:lnSpc>
              <a:spcBef>
                <a:spcPts val="0"/>
              </a:spcBef>
              <a:spcAft>
                <a:spcPts val="0"/>
              </a:spcAft>
              <a:buClr>
                <a:srgbClr val="FFFFFF"/>
              </a:buClr>
              <a:buSzPts val="2600"/>
              <a:buNone/>
              <a:defRPr sz="2600">
                <a:solidFill>
                  <a:srgbClr val="FFFFFF"/>
                </a:solidFill>
              </a:defRPr>
            </a:lvl2pPr>
            <a:lvl3pPr lvl="2" rtl="0" algn="ctr">
              <a:lnSpc>
                <a:spcPct val="100000"/>
              </a:lnSpc>
              <a:spcBef>
                <a:spcPts val="0"/>
              </a:spcBef>
              <a:spcAft>
                <a:spcPts val="0"/>
              </a:spcAft>
              <a:buClr>
                <a:srgbClr val="FFFFFF"/>
              </a:buClr>
              <a:buSzPts val="2600"/>
              <a:buNone/>
              <a:defRPr sz="2600">
                <a:solidFill>
                  <a:srgbClr val="FFFFFF"/>
                </a:solidFill>
              </a:defRPr>
            </a:lvl3pPr>
            <a:lvl4pPr lvl="3" rtl="0" algn="ctr">
              <a:lnSpc>
                <a:spcPct val="100000"/>
              </a:lnSpc>
              <a:spcBef>
                <a:spcPts val="0"/>
              </a:spcBef>
              <a:spcAft>
                <a:spcPts val="0"/>
              </a:spcAft>
              <a:buClr>
                <a:srgbClr val="FFFFFF"/>
              </a:buClr>
              <a:buSzPts val="2600"/>
              <a:buNone/>
              <a:defRPr sz="2600">
                <a:solidFill>
                  <a:srgbClr val="FFFFFF"/>
                </a:solidFill>
              </a:defRPr>
            </a:lvl4pPr>
            <a:lvl5pPr lvl="4" rtl="0" algn="ctr">
              <a:lnSpc>
                <a:spcPct val="100000"/>
              </a:lnSpc>
              <a:spcBef>
                <a:spcPts val="0"/>
              </a:spcBef>
              <a:spcAft>
                <a:spcPts val="0"/>
              </a:spcAft>
              <a:buClr>
                <a:srgbClr val="FFFFFF"/>
              </a:buClr>
              <a:buSzPts val="2600"/>
              <a:buNone/>
              <a:defRPr sz="2600">
                <a:solidFill>
                  <a:srgbClr val="FFFFFF"/>
                </a:solidFill>
              </a:defRPr>
            </a:lvl5pPr>
            <a:lvl6pPr lvl="5" rtl="0" algn="ctr">
              <a:lnSpc>
                <a:spcPct val="100000"/>
              </a:lnSpc>
              <a:spcBef>
                <a:spcPts val="0"/>
              </a:spcBef>
              <a:spcAft>
                <a:spcPts val="0"/>
              </a:spcAft>
              <a:buClr>
                <a:srgbClr val="FFFFFF"/>
              </a:buClr>
              <a:buSzPts val="2600"/>
              <a:buNone/>
              <a:defRPr sz="2600">
                <a:solidFill>
                  <a:srgbClr val="FFFFFF"/>
                </a:solidFill>
              </a:defRPr>
            </a:lvl6pPr>
            <a:lvl7pPr lvl="6" rtl="0" algn="ctr">
              <a:lnSpc>
                <a:spcPct val="100000"/>
              </a:lnSpc>
              <a:spcBef>
                <a:spcPts val="0"/>
              </a:spcBef>
              <a:spcAft>
                <a:spcPts val="0"/>
              </a:spcAft>
              <a:buClr>
                <a:srgbClr val="FFFFFF"/>
              </a:buClr>
              <a:buSzPts val="2600"/>
              <a:buNone/>
              <a:defRPr sz="2600">
                <a:solidFill>
                  <a:srgbClr val="FFFFFF"/>
                </a:solidFill>
              </a:defRPr>
            </a:lvl7pPr>
            <a:lvl8pPr lvl="7" rtl="0" algn="ctr">
              <a:lnSpc>
                <a:spcPct val="100000"/>
              </a:lnSpc>
              <a:spcBef>
                <a:spcPts val="0"/>
              </a:spcBef>
              <a:spcAft>
                <a:spcPts val="0"/>
              </a:spcAft>
              <a:buClr>
                <a:srgbClr val="FFFFFF"/>
              </a:buClr>
              <a:buSzPts val="2600"/>
              <a:buNone/>
              <a:defRPr sz="2600">
                <a:solidFill>
                  <a:srgbClr val="FFFFFF"/>
                </a:solidFill>
              </a:defRPr>
            </a:lvl8pPr>
            <a:lvl9pPr lvl="8" rtl="0" algn="ctr">
              <a:lnSpc>
                <a:spcPct val="100000"/>
              </a:lnSpc>
              <a:spcBef>
                <a:spcPts val="0"/>
              </a:spcBef>
              <a:spcAft>
                <a:spcPts val="0"/>
              </a:spcAft>
              <a:buClr>
                <a:srgbClr val="FFFFFF"/>
              </a:buClr>
              <a:buSzPts val="2600"/>
              <a:buNone/>
              <a:defRPr sz="2600">
                <a:solidFill>
                  <a:srgbClr val="FFFFFF"/>
                </a:solidFill>
              </a:defRPr>
            </a:lvl9pPr>
          </a:lstStyle>
          <a:p/>
        </p:txBody>
      </p:sp>
      <p:sp>
        <p:nvSpPr>
          <p:cNvPr id="15" name="Google Shape;15;p2"/>
          <p:cNvSpPr/>
          <p:nvPr/>
        </p:nvSpPr>
        <p:spPr>
          <a:xfrm>
            <a:off x="1217075" y="0"/>
            <a:ext cx="104400" cy="2951400"/>
          </a:xfrm>
          <a:prstGeom prst="rect">
            <a:avLst/>
          </a:prstGeom>
          <a:solidFill>
            <a:srgbClr val="00B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2">
            <a:alphaModFix/>
          </a:blip>
          <a:stretch>
            <a:fillRect/>
          </a:stretch>
        </p:blipFill>
        <p:spPr>
          <a:xfrm>
            <a:off x="7649763" y="4073575"/>
            <a:ext cx="1064754" cy="670103"/>
          </a:xfrm>
          <a:prstGeom prst="rect">
            <a:avLst/>
          </a:prstGeom>
          <a:noFill/>
          <a:ln>
            <a:noFill/>
          </a:ln>
        </p:spPr>
      </p:pic>
      <p:pic>
        <p:nvPicPr>
          <p:cNvPr id="17" name="Google Shape;17;p2"/>
          <p:cNvPicPr preferRelativeResize="0"/>
          <p:nvPr/>
        </p:nvPicPr>
        <p:blipFill>
          <a:blip r:embed="rId3">
            <a:alphaModFix/>
          </a:blip>
          <a:stretch>
            <a:fillRect/>
          </a:stretch>
        </p:blipFill>
        <p:spPr>
          <a:xfrm>
            <a:off x="222774" y="1030000"/>
            <a:ext cx="746325" cy="746348"/>
          </a:xfrm>
          <a:prstGeom prst="rect">
            <a:avLst/>
          </a:prstGeom>
          <a:noFill/>
          <a:ln>
            <a:noFill/>
          </a:ln>
        </p:spPr>
      </p:pic>
      <p:pic>
        <p:nvPicPr>
          <p:cNvPr id="18" name="Google Shape;18;p2"/>
          <p:cNvPicPr preferRelativeResize="0"/>
          <p:nvPr/>
        </p:nvPicPr>
        <p:blipFill>
          <a:blip r:embed="rId4">
            <a:alphaModFix/>
          </a:blip>
          <a:stretch>
            <a:fillRect/>
          </a:stretch>
        </p:blipFill>
        <p:spPr>
          <a:xfrm>
            <a:off x="222763" y="1951200"/>
            <a:ext cx="746325" cy="746325"/>
          </a:xfrm>
          <a:prstGeom prst="rect">
            <a:avLst/>
          </a:prstGeom>
          <a:noFill/>
          <a:ln>
            <a:noFill/>
          </a:ln>
        </p:spPr>
      </p:pic>
      <p:pic>
        <p:nvPicPr>
          <p:cNvPr id="19" name="Google Shape;19;p2"/>
          <p:cNvPicPr preferRelativeResize="0"/>
          <p:nvPr/>
        </p:nvPicPr>
        <p:blipFill>
          <a:blip r:embed="rId5">
            <a:alphaModFix/>
          </a:blip>
          <a:stretch>
            <a:fillRect/>
          </a:stretch>
        </p:blipFill>
        <p:spPr>
          <a:xfrm>
            <a:off x="178164" y="136725"/>
            <a:ext cx="835538" cy="794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1466850" y="1885950"/>
            <a:ext cx="7393800" cy="10659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Font typeface="Raleway"/>
              <a:buNone/>
              <a:defRPr b="1" sz="4400">
                <a:latin typeface="Raleway"/>
                <a:ea typeface="Raleway"/>
                <a:cs typeface="Raleway"/>
                <a:sym typeface="Raleway"/>
              </a:defRPr>
            </a:lvl1pPr>
            <a:lvl2pPr lvl="1" rtl="0">
              <a:spcBef>
                <a:spcPts val="0"/>
              </a:spcBef>
              <a:spcAft>
                <a:spcPts val="0"/>
              </a:spcAft>
              <a:buSzPts val="4000"/>
              <a:buFont typeface="Raleway"/>
              <a:buNone/>
              <a:defRPr b="1" sz="4000">
                <a:latin typeface="Raleway"/>
                <a:ea typeface="Raleway"/>
                <a:cs typeface="Raleway"/>
                <a:sym typeface="Raleway"/>
              </a:defRPr>
            </a:lvl2pPr>
            <a:lvl3pPr lvl="2" rtl="0">
              <a:spcBef>
                <a:spcPts val="0"/>
              </a:spcBef>
              <a:spcAft>
                <a:spcPts val="0"/>
              </a:spcAft>
              <a:buSzPts val="4000"/>
              <a:buFont typeface="Raleway"/>
              <a:buNone/>
              <a:defRPr b="1" sz="4000">
                <a:latin typeface="Raleway"/>
                <a:ea typeface="Raleway"/>
                <a:cs typeface="Raleway"/>
                <a:sym typeface="Raleway"/>
              </a:defRPr>
            </a:lvl3pPr>
            <a:lvl4pPr lvl="3" rtl="0">
              <a:spcBef>
                <a:spcPts val="0"/>
              </a:spcBef>
              <a:spcAft>
                <a:spcPts val="0"/>
              </a:spcAft>
              <a:buSzPts val="4000"/>
              <a:buFont typeface="Raleway"/>
              <a:buNone/>
              <a:defRPr b="1" sz="4000">
                <a:latin typeface="Raleway"/>
                <a:ea typeface="Raleway"/>
                <a:cs typeface="Raleway"/>
                <a:sym typeface="Raleway"/>
              </a:defRPr>
            </a:lvl4pPr>
            <a:lvl5pPr lvl="4" rtl="0">
              <a:spcBef>
                <a:spcPts val="0"/>
              </a:spcBef>
              <a:spcAft>
                <a:spcPts val="0"/>
              </a:spcAft>
              <a:buSzPts val="4000"/>
              <a:buFont typeface="Raleway"/>
              <a:buNone/>
              <a:defRPr b="1" sz="4000">
                <a:latin typeface="Raleway"/>
                <a:ea typeface="Raleway"/>
                <a:cs typeface="Raleway"/>
                <a:sym typeface="Raleway"/>
              </a:defRPr>
            </a:lvl5pPr>
            <a:lvl6pPr lvl="5" rtl="0">
              <a:spcBef>
                <a:spcPts val="0"/>
              </a:spcBef>
              <a:spcAft>
                <a:spcPts val="0"/>
              </a:spcAft>
              <a:buSzPts val="4000"/>
              <a:buFont typeface="Raleway"/>
              <a:buNone/>
              <a:defRPr b="1" sz="4000">
                <a:latin typeface="Raleway"/>
                <a:ea typeface="Raleway"/>
                <a:cs typeface="Raleway"/>
                <a:sym typeface="Raleway"/>
              </a:defRPr>
            </a:lvl6pPr>
            <a:lvl7pPr lvl="6" rtl="0">
              <a:spcBef>
                <a:spcPts val="0"/>
              </a:spcBef>
              <a:spcAft>
                <a:spcPts val="0"/>
              </a:spcAft>
              <a:buSzPts val="4000"/>
              <a:buFont typeface="Raleway"/>
              <a:buNone/>
              <a:defRPr b="1" sz="4000">
                <a:latin typeface="Raleway"/>
                <a:ea typeface="Raleway"/>
                <a:cs typeface="Raleway"/>
                <a:sym typeface="Raleway"/>
              </a:defRPr>
            </a:lvl7pPr>
            <a:lvl8pPr lvl="7" rtl="0">
              <a:spcBef>
                <a:spcPts val="0"/>
              </a:spcBef>
              <a:spcAft>
                <a:spcPts val="0"/>
              </a:spcAft>
              <a:buSzPts val="4000"/>
              <a:buFont typeface="Raleway"/>
              <a:buNone/>
              <a:defRPr b="1" sz="4000">
                <a:latin typeface="Raleway"/>
                <a:ea typeface="Raleway"/>
                <a:cs typeface="Raleway"/>
                <a:sym typeface="Raleway"/>
              </a:defRPr>
            </a:lvl8pPr>
            <a:lvl9pPr lvl="8" rtl="0">
              <a:spcBef>
                <a:spcPts val="0"/>
              </a:spcBef>
              <a:spcAft>
                <a:spcPts val="0"/>
              </a:spcAft>
              <a:buSzPts val="4000"/>
              <a:buFont typeface="Raleway"/>
              <a:buNone/>
              <a:defRPr b="1" sz="4000">
                <a:latin typeface="Raleway"/>
                <a:ea typeface="Raleway"/>
                <a:cs typeface="Raleway"/>
                <a:sym typeface="Raleway"/>
              </a:defRPr>
            </a:lvl9pPr>
          </a:lstStyle>
          <a:p/>
        </p:txBody>
      </p:sp>
      <p:sp>
        <p:nvSpPr>
          <p:cNvPr id="22" name="Google Shape;22;p3"/>
          <p:cNvSpPr/>
          <p:nvPr/>
        </p:nvSpPr>
        <p:spPr>
          <a:xfrm>
            <a:off x="1217075" y="0"/>
            <a:ext cx="104400" cy="2951400"/>
          </a:xfrm>
          <a:prstGeom prst="rect">
            <a:avLst/>
          </a:prstGeom>
          <a:solidFill>
            <a:srgbClr val="00B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nvSpPr>
        <p:spPr>
          <a:xfrm>
            <a:off x="7623150" y="4458650"/>
            <a:ext cx="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Light"/>
              <a:ea typeface="Nunito Light"/>
              <a:cs typeface="Nunito Light"/>
              <a:sym typeface="Nunito Light"/>
            </a:endParaRPr>
          </a:p>
        </p:txBody>
      </p:sp>
      <p:pic>
        <p:nvPicPr>
          <p:cNvPr id="24" name="Google Shape;24;p3"/>
          <p:cNvPicPr preferRelativeResize="0"/>
          <p:nvPr/>
        </p:nvPicPr>
        <p:blipFill>
          <a:blip r:embed="rId2">
            <a:alphaModFix/>
          </a:blip>
          <a:stretch>
            <a:fillRect/>
          </a:stretch>
        </p:blipFill>
        <p:spPr>
          <a:xfrm>
            <a:off x="7649763" y="4073575"/>
            <a:ext cx="1064754" cy="6701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aleway SemiBold"/>
              <a:buNone/>
              <a:defRPr sz="3000">
                <a:latin typeface="Raleway SemiBold"/>
                <a:ea typeface="Raleway SemiBold"/>
                <a:cs typeface="Raleway SemiBold"/>
                <a:sym typeface="Raleway SemiBold"/>
              </a:defRPr>
            </a:lvl1pPr>
            <a:lvl2pPr lvl="1" rtl="0">
              <a:spcBef>
                <a:spcPts val="0"/>
              </a:spcBef>
              <a:spcAft>
                <a:spcPts val="0"/>
              </a:spcAft>
              <a:buSzPts val="2800"/>
              <a:buFont typeface="Raleway SemiBold"/>
              <a:buNone/>
              <a:defRPr>
                <a:latin typeface="Raleway SemiBold"/>
                <a:ea typeface="Raleway SemiBold"/>
                <a:cs typeface="Raleway SemiBold"/>
                <a:sym typeface="Raleway SemiBold"/>
              </a:defRPr>
            </a:lvl2pPr>
            <a:lvl3pPr lvl="2" rtl="0">
              <a:spcBef>
                <a:spcPts val="0"/>
              </a:spcBef>
              <a:spcAft>
                <a:spcPts val="0"/>
              </a:spcAft>
              <a:buSzPts val="2800"/>
              <a:buFont typeface="Raleway SemiBold"/>
              <a:buNone/>
              <a:defRPr>
                <a:latin typeface="Raleway SemiBold"/>
                <a:ea typeface="Raleway SemiBold"/>
                <a:cs typeface="Raleway SemiBold"/>
                <a:sym typeface="Raleway SemiBold"/>
              </a:defRPr>
            </a:lvl3pPr>
            <a:lvl4pPr lvl="3" rtl="0">
              <a:spcBef>
                <a:spcPts val="0"/>
              </a:spcBef>
              <a:spcAft>
                <a:spcPts val="0"/>
              </a:spcAft>
              <a:buSzPts val="2800"/>
              <a:buFont typeface="Raleway SemiBold"/>
              <a:buNone/>
              <a:defRPr>
                <a:latin typeface="Raleway SemiBold"/>
                <a:ea typeface="Raleway SemiBold"/>
                <a:cs typeface="Raleway SemiBold"/>
                <a:sym typeface="Raleway SemiBold"/>
              </a:defRPr>
            </a:lvl4pPr>
            <a:lvl5pPr lvl="4" rtl="0">
              <a:spcBef>
                <a:spcPts val="0"/>
              </a:spcBef>
              <a:spcAft>
                <a:spcPts val="0"/>
              </a:spcAft>
              <a:buSzPts val="2800"/>
              <a:buFont typeface="Raleway SemiBold"/>
              <a:buNone/>
              <a:defRPr>
                <a:latin typeface="Raleway SemiBold"/>
                <a:ea typeface="Raleway SemiBold"/>
                <a:cs typeface="Raleway SemiBold"/>
                <a:sym typeface="Raleway SemiBold"/>
              </a:defRPr>
            </a:lvl5pPr>
            <a:lvl6pPr lvl="5" rtl="0">
              <a:spcBef>
                <a:spcPts val="0"/>
              </a:spcBef>
              <a:spcAft>
                <a:spcPts val="0"/>
              </a:spcAft>
              <a:buSzPts val="2800"/>
              <a:buFont typeface="Raleway SemiBold"/>
              <a:buNone/>
              <a:defRPr>
                <a:latin typeface="Raleway SemiBold"/>
                <a:ea typeface="Raleway SemiBold"/>
                <a:cs typeface="Raleway SemiBold"/>
                <a:sym typeface="Raleway SemiBold"/>
              </a:defRPr>
            </a:lvl6pPr>
            <a:lvl7pPr lvl="6" rtl="0">
              <a:spcBef>
                <a:spcPts val="0"/>
              </a:spcBef>
              <a:spcAft>
                <a:spcPts val="0"/>
              </a:spcAft>
              <a:buSzPts val="2800"/>
              <a:buFont typeface="Raleway SemiBold"/>
              <a:buNone/>
              <a:defRPr>
                <a:latin typeface="Raleway SemiBold"/>
                <a:ea typeface="Raleway SemiBold"/>
                <a:cs typeface="Raleway SemiBold"/>
                <a:sym typeface="Raleway SemiBold"/>
              </a:defRPr>
            </a:lvl7pPr>
            <a:lvl8pPr lvl="7" rtl="0">
              <a:spcBef>
                <a:spcPts val="0"/>
              </a:spcBef>
              <a:spcAft>
                <a:spcPts val="0"/>
              </a:spcAft>
              <a:buSzPts val="2800"/>
              <a:buFont typeface="Raleway SemiBold"/>
              <a:buNone/>
              <a:defRPr>
                <a:latin typeface="Raleway SemiBold"/>
                <a:ea typeface="Raleway SemiBold"/>
                <a:cs typeface="Raleway SemiBold"/>
                <a:sym typeface="Raleway SemiBold"/>
              </a:defRPr>
            </a:lvl8pPr>
            <a:lvl9pPr lvl="8" rtl="0">
              <a:spcBef>
                <a:spcPts val="0"/>
              </a:spcBef>
              <a:spcAft>
                <a:spcPts val="0"/>
              </a:spcAft>
              <a:buSzPts val="2800"/>
              <a:buFont typeface="Raleway SemiBold"/>
              <a:buNone/>
              <a:defRPr>
                <a:latin typeface="Raleway SemiBold"/>
                <a:ea typeface="Raleway SemiBold"/>
                <a:cs typeface="Raleway SemiBold"/>
                <a:sym typeface="Raleway SemiBold"/>
              </a:defRPr>
            </a:lvl9pPr>
          </a:lstStyle>
          <a:p/>
        </p:txBody>
      </p:sp>
      <p:sp>
        <p:nvSpPr>
          <p:cNvPr id="27" name="Google Shape;27;p4"/>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434343"/>
              </a:buClr>
              <a:buSzPts val="1800"/>
              <a:buChar char="❖"/>
              <a:defRPr>
                <a:solidFill>
                  <a:srgbClr val="434343"/>
                </a:solidFill>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id="28" name="Google Shape;28;p4"/>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29" name="Google Shape;29;p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
          <p:cNvSpPr/>
          <p:nvPr/>
        </p:nvSpPr>
        <p:spPr>
          <a:xfrm rot="-5400000">
            <a:off x="3695250" y="-2590624"/>
            <a:ext cx="45900" cy="7454700"/>
          </a:xfrm>
          <a:prstGeom prst="rect">
            <a:avLst/>
          </a:prstGeom>
          <a:gradFill>
            <a:gsLst>
              <a:gs pos="0">
                <a:srgbClr val="0097A7"/>
              </a:gs>
              <a:gs pos="70000">
                <a:srgbClr val="80CBD3"/>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699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5"/>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zzword">
  <p:cSld name="MAIN_POINT">
    <p:spTree>
      <p:nvGrpSpPr>
        <p:cNvPr id="35" name="Shape 35"/>
        <p:cNvGrpSpPr/>
        <p:nvPr/>
      </p:nvGrpSpPr>
      <p:grpSpPr>
        <a:xfrm>
          <a:off x="0" y="0"/>
          <a:ext cx="0" cy="0"/>
          <a:chOff x="0" y="0"/>
          <a:chExt cx="0" cy="0"/>
        </a:xfrm>
      </p:grpSpPr>
      <p:sp>
        <p:nvSpPr>
          <p:cNvPr id="36" name="Google Shape;36;p6"/>
          <p:cNvSpPr txBox="1"/>
          <p:nvPr>
            <p:ph type="title"/>
          </p:nvPr>
        </p:nvSpPr>
        <p:spPr>
          <a:xfrm>
            <a:off x="490250" y="450150"/>
            <a:ext cx="8066400" cy="409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700"/>
              <a:buFont typeface="Raleway ExtraBold"/>
              <a:buNone/>
              <a:defRPr sz="5700">
                <a:latin typeface="Raleway ExtraBold"/>
                <a:ea typeface="Raleway ExtraBold"/>
                <a:cs typeface="Raleway ExtraBold"/>
                <a:sym typeface="Raleway ExtraBol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7" name="Google Shape;3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8111726" y="445026"/>
            <a:ext cx="720576" cy="6994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65500" y="895350"/>
            <a:ext cx="4045200" cy="20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7"/>
          <p:cNvSpPr txBox="1"/>
          <p:nvPr>
            <p:ph idx="1" type="subTitle"/>
          </p:nvPr>
        </p:nvSpPr>
        <p:spPr>
          <a:xfrm>
            <a:off x="265500" y="30316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7"/>
          <p:cNvSpPr txBox="1"/>
          <p:nvPr>
            <p:ph idx="2" type="body"/>
          </p:nvPr>
        </p:nvSpPr>
        <p:spPr>
          <a:xfrm>
            <a:off x="4939500" y="419100"/>
            <a:ext cx="3837000" cy="41526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7"/>
          <p:cNvPicPr preferRelativeResize="0"/>
          <p:nvPr/>
        </p:nvPicPr>
        <p:blipFill>
          <a:blip r:embed="rId2">
            <a:alphaModFix/>
          </a:blip>
          <a:stretch>
            <a:fillRect/>
          </a:stretch>
        </p:blipFill>
        <p:spPr>
          <a:xfrm>
            <a:off x="4211714" y="2145688"/>
            <a:ext cx="720576" cy="699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48" name="Google Shape;4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aleway Medium"/>
              <a:buNone/>
              <a:defRPr sz="28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indent="-317500" lvl="1" marL="914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EFEFEF"/>
                </a:solidFill>
              </a:defRPr>
            </a:lvl1pPr>
            <a:lvl2pPr lvl="1" rtl="0">
              <a:buNone/>
              <a:defRPr>
                <a:solidFill>
                  <a:srgbClr val="EFEFEF"/>
                </a:solidFill>
              </a:defRPr>
            </a:lvl2pPr>
            <a:lvl3pPr lvl="2" rtl="0">
              <a:buNone/>
              <a:defRPr>
                <a:solidFill>
                  <a:srgbClr val="EFEFEF"/>
                </a:solidFill>
              </a:defRPr>
            </a:lvl3pPr>
            <a:lvl4pPr lvl="3" rtl="0">
              <a:buNone/>
              <a:defRPr>
                <a:solidFill>
                  <a:srgbClr val="EFEFEF"/>
                </a:solidFill>
              </a:defRPr>
            </a:lvl4pPr>
            <a:lvl5pPr lvl="4" rtl="0">
              <a:buNone/>
              <a:defRPr>
                <a:solidFill>
                  <a:srgbClr val="EFEFEF"/>
                </a:solidFill>
              </a:defRPr>
            </a:lvl5pPr>
            <a:lvl6pPr lvl="5" rtl="0">
              <a:buNone/>
              <a:defRPr>
                <a:solidFill>
                  <a:srgbClr val="EFEFEF"/>
                </a:solidFill>
              </a:defRPr>
            </a:lvl6pPr>
            <a:lvl7pPr lvl="6" rtl="0">
              <a:buNone/>
              <a:defRPr>
                <a:solidFill>
                  <a:srgbClr val="EFEFEF"/>
                </a:solidFill>
              </a:defRPr>
            </a:lvl7pPr>
            <a:lvl8pPr lvl="7" rtl="0">
              <a:buNone/>
              <a:defRPr>
                <a:solidFill>
                  <a:srgbClr val="EFEFEF"/>
                </a:solidFill>
              </a:defRPr>
            </a:lvl8pPr>
            <a:lvl9pPr lvl="8" rtl="0">
              <a:buNone/>
              <a:defRPr>
                <a:solidFill>
                  <a:srgbClr val="EFEFEF"/>
                </a:solidFil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
          <p:cNvSpPr txBox="1"/>
          <p:nvPr/>
        </p:nvSpPr>
        <p:spPr>
          <a:xfrm>
            <a:off x="270025" y="4640400"/>
            <a:ext cx="21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Nunito Light"/>
              <a:ea typeface="Nunito Light"/>
              <a:cs typeface="Nunito Light"/>
              <a:sym typeface="Nunito Light"/>
            </a:endParaRPr>
          </a:p>
        </p:txBody>
      </p:sp>
      <p:sp>
        <p:nvSpPr>
          <p:cNvPr id="11" name="Google Shape;11;p1"/>
          <p:cNvSpPr txBox="1"/>
          <p:nvPr/>
        </p:nvSpPr>
        <p:spPr>
          <a:xfrm>
            <a:off x="6757950" y="4640400"/>
            <a:ext cx="21537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t/>
            </a:r>
            <a:endParaRPr>
              <a:latin typeface="Nunito Light"/>
              <a:ea typeface="Nunito Light"/>
              <a:cs typeface="Nunito Light"/>
              <a:sym typeface="Nunito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w3.org/TR/trace-context/" TargetMode="External"/><Relationship Id="rId4" Type="http://schemas.openxmlformats.org/officeDocument/2006/relationships/hyperlink" Target="https://www.w3.org/TR/baggage/" TargetMode="External"/><Relationship Id="rId5" Type="http://schemas.openxmlformats.org/officeDocument/2006/relationships/hyperlink" Target="https://github.com/openzipkin/b3-propagation" TargetMode="External"/><Relationship Id="rId6" Type="http://schemas.openxmlformats.org/officeDocument/2006/relationships/hyperlink" Target="https://www.jaegertracing.io/docs/1.59/client-libraries/#propagation-format" TargetMode="External"/><Relationship Id="rId7" Type="http://schemas.openxmlformats.org/officeDocument/2006/relationships/image" Target="../media/image5.png"/><Relationship Id="rId8" Type="http://schemas.openxmlformats.org/officeDocument/2006/relationships/hyperlink" Target="https://opentelemetry.io/docs/specs/otel/context/api-propagators/#propagators-distribu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opentelemetry.io/docs/specs/otel/" TargetMode="External"/><Relationship Id="rId4" Type="http://schemas.openxmlformats.org/officeDocument/2006/relationships/hyperlink" Target="https://opentelemetry.io/docs/specs/otlp/" TargetMode="External"/><Relationship Id="rId10"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hyperlink" Target="https://opentelemetry.io/docs/specs/opamp/" TargetMode="External"/><Relationship Id="rId6" Type="http://schemas.openxmlformats.org/officeDocument/2006/relationships/hyperlink" Target="https://opentelemetry.io/docs/specs/semconv/" TargetMode="External"/><Relationship Id="rId7" Type="http://schemas.openxmlformats.org/officeDocument/2006/relationships/hyperlink" Target="https://opentelemetry.io/docs/specs/otel/" TargetMode="External"/><Relationship Id="rId8" Type="http://schemas.openxmlformats.org/officeDocument/2006/relationships/hyperlink" Target="https://opentelemetry.io/docs/languag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opentelemetry.io/docs/languages/" TargetMode="External"/><Relationship Id="rId4" Type="http://schemas.openxmlformats.org/officeDocument/2006/relationships/hyperlink" Target="https://opentelemetry.io/docs/collector/" TargetMode="External"/><Relationship Id="rId10" Type="http://schemas.openxmlformats.org/officeDocument/2006/relationships/image" Target="../media/image8.png"/><Relationship Id="rId9" Type="http://schemas.openxmlformats.org/officeDocument/2006/relationships/hyperlink" Target="https://github.com/open-telemetry/opentelemetry-collector-contrib/tree/main/processor/tailsamplingprocessor" TargetMode="External"/><Relationship Id="rId5" Type="http://schemas.openxmlformats.org/officeDocument/2006/relationships/hyperlink" Target="https://opentelemetry.io/docs/kubernetes/operator/" TargetMode="External"/><Relationship Id="rId6" Type="http://schemas.openxmlformats.org/officeDocument/2006/relationships/hyperlink" Target="https://github.com/open-telemetry/opentelemetry-helm-charts" TargetMode="External"/><Relationship Id="rId7" Type="http://schemas.openxmlformats.org/officeDocument/2006/relationships/image" Target="../media/image5.png"/><Relationship Id="rId8" Type="http://schemas.openxmlformats.org/officeDocument/2006/relationships/hyperlink" Target="https://github.com/open-telemetry/opentelemetry-collector-contri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telemetry.io/docs/languages/" TargetMode="External"/><Relationship Id="rId4" Type="http://schemas.openxmlformats.org/officeDocument/2006/relationships/hyperlink" Target="https://opentelemetry.io/docs/collector/" TargetMode="External"/><Relationship Id="rId5" Type="http://schemas.openxmlformats.org/officeDocument/2006/relationships/hyperlink" Target="https://opentelemetry.io/docs/kubernetes/operator/" TargetMode="External"/><Relationship Id="rId6" Type="http://schemas.openxmlformats.org/officeDocument/2006/relationships/hyperlink" Target="https://github.com/open-telemetry/opentelemetry-helm-charts" TargetMode="External"/><Relationship Id="rId7"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s://github.com/open-telemetry/opentelemetry.io" TargetMode="External"/><Relationship Id="rId5" Type="http://schemas.openxmlformats.org/officeDocument/2006/relationships/hyperlink" Target="https://github.com/open-telemetry/opentelemetry.io/blob/main/LICEN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hyperlink" Target="https://github.com/open-telemetry/opentelemetry.io" TargetMode="External"/><Relationship Id="rId8" Type="http://schemas.openxmlformats.org/officeDocument/2006/relationships/hyperlink" Target="https://github.com/open-telemetry/opentelemetry.io/blob/main/LICEN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hyperlink" Target="https://github.com/open-telemetry/opentelemetry.io" TargetMode="External"/><Relationship Id="rId7" Type="http://schemas.openxmlformats.org/officeDocument/2006/relationships/hyperlink" Target="https://github.com/open-telemetry/opentelemetry.io/blob/main/LICENS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hyperlink" Target="https://github.com/open-telemetry/opentelemetry.io" TargetMode="External"/><Relationship Id="rId7" Type="http://schemas.openxmlformats.org/officeDocument/2006/relationships/hyperlink" Target="https://github.com/open-telemetry/opentelemetry.io/blob/main/LICENS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hyperlink" Target="https://github.com/open-telemetry/opentelemetry-collector-contrib/tree/main/exporter/loadbalancingexport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hyperlink" Target="https://github.com/open-telemetry/opentelemetry-helm-charts/tree/mai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kubernetes.io/docs/concepts/services-networking/ingress-controllers/" TargetMode="External"/><Relationship Id="rId4" Type="http://schemas.openxmlformats.org/officeDocument/2006/relationships/image" Target="../media/image5.png"/><Relationship Id="rId5"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kubernetes-sigs/aws-load-balancer-controller#readme" TargetMode="External"/><Relationship Id="rId4" Type="http://schemas.openxmlformats.org/officeDocument/2006/relationships/hyperlink" Target="https://github.com/kubernetes/ingress-gce/blob/master/README.md#readme" TargetMode="External"/><Relationship Id="rId11" Type="http://schemas.openxmlformats.org/officeDocument/2006/relationships/image" Target="../media/image8.png"/><Relationship Id="rId10" Type="http://schemas.openxmlformats.org/officeDocument/2006/relationships/image" Target="../media/image5.png"/><Relationship Id="rId9" Type="http://schemas.openxmlformats.org/officeDocument/2006/relationships/hyperlink" Target="https://docs.cilium.io/en/stable/network/servicemesh/ingress/" TargetMode="External"/><Relationship Id="rId5" Type="http://schemas.openxmlformats.org/officeDocument/2006/relationships/hyperlink" Target="https://github.com/kubernetes/ingress-nginx/blob/main/README.md#readme" TargetMode="External"/><Relationship Id="rId6" Type="http://schemas.openxmlformats.org/officeDocument/2006/relationships/hyperlink" Target="https://learn.microsoft.com/en-us/azure/application-gateway/tutorial-ingress-controller-add-on-existing?toc=https%3A%2F%2Fdocs.microsoft.com%2Fen-us%2Fazure%2Faks%2Ftoc.json&amp;bc=https%3A%2F%2Fdocs.microsoft.com%2Fen-us%2Fazure%2Fbread%2Ftoc.json" TargetMode="External"/><Relationship Id="rId7" Type="http://schemas.openxmlformats.org/officeDocument/2006/relationships/hyperlink" Target="https://doc.traefik.io/traefik/providers/kubernetes-ingress/" TargetMode="External"/><Relationship Id="rId8" Type="http://schemas.openxmlformats.org/officeDocument/2006/relationships/hyperlink" Target="https://haproxy-ingress.github.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kubernetes.io/docs/concepts/services-networking/endpoint-slices/" TargetMode="External"/><Relationship Id="rId4" Type="http://schemas.openxmlformats.org/officeDocument/2006/relationships/image" Target="../media/image5.png"/><Relationship Id="rId5"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uptrace.dev/opentelemetry/distributed-tracing.html#best-practices" TargetMode="External"/><Relationship Id="rId4" Type="http://schemas.openxmlformats.org/officeDocument/2006/relationships/hyperlink" Target="https://www.honeycomb.io/blog/opentelemetry-best-practices" TargetMode="External"/><Relationship Id="rId5" Type="http://schemas.openxmlformats.org/officeDocument/2006/relationships/hyperlink" Target="https://github.com/open-telemetry/opentelemetry-collector/blob/main/docs/security-best-practices.md" TargetMode="External"/><Relationship Id="rId6" Type="http://schemas.openxmlformats.org/officeDocument/2006/relationships/image" Target="../media/image5.png"/><Relationship Id="rId7" Type="http://schemas.openxmlformats.org/officeDocument/2006/relationships/hyperlink" Target="https://grafana.com/blog/2023/12/18/opentelemetry-best-practices-a-users-guide-to-getting-started-with-opentelemetr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ocs.dynatrace.com/docs/extend-dynatrace/opentelemetry/best-practices/metrics" TargetMode="External"/><Relationship Id="rId4" Type="http://schemas.openxmlformats.org/officeDocument/2006/relationships/hyperlink" Target="https://docs.datadoghq.com/opentelemetry/ingestion_sampling_with_opentelemetry/" TargetMode="External"/><Relationship Id="rId5" Type="http://schemas.openxmlformats.org/officeDocument/2006/relationships/hyperlink" Target="https://www.elastic.co/observability-labs/blog/best-practices-instrumenting-opentelemetry" TargetMode="External"/><Relationship Id="rId6"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opentelemetry.io/docs/concepts/sampling/" TargetMode="External"/><Relationship Id="rId4" Type="http://schemas.openxmlformats.org/officeDocument/2006/relationships/hyperlink" Target="https://opentelemetry.io/blog/2022/tail-sampling/" TargetMode="External"/><Relationship Id="rId5"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open-telemetry/opentelemetry-collector/tree/main/processor#recommended-processors" TargetMode="Externa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opentelemetry.io/docs/concepts/context-propagation/"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7.png"/><Relationship Id="rId13" Type="http://schemas.openxmlformats.org/officeDocument/2006/relationships/image" Target="../media/image25.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8.png"/><Relationship Id="rId15" Type="http://schemas.openxmlformats.org/officeDocument/2006/relationships/image" Target="../media/image32.png"/><Relationship Id="rId14" Type="http://schemas.openxmlformats.org/officeDocument/2006/relationships/image" Target="../media/image21.png"/><Relationship Id="rId17" Type="http://schemas.openxmlformats.org/officeDocument/2006/relationships/image" Target="../media/image15.png"/><Relationship Id="rId16" Type="http://schemas.openxmlformats.org/officeDocument/2006/relationships/image" Target="../media/image34.png"/><Relationship Id="rId5" Type="http://schemas.openxmlformats.org/officeDocument/2006/relationships/image" Target="../media/image28.png"/><Relationship Id="rId19" Type="http://schemas.openxmlformats.org/officeDocument/2006/relationships/image" Target="../media/image35.png"/><Relationship Id="rId6" Type="http://schemas.openxmlformats.org/officeDocument/2006/relationships/image" Target="../media/image36.png"/><Relationship Id="rId18"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github.com/open-telemetry/opentelemetry.io" TargetMode="External"/><Relationship Id="rId5" Type="http://schemas.openxmlformats.org/officeDocument/2006/relationships/hyperlink" Target="https://github.com/open-telemetry/opentelemetry.io/blob/main/LICEN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hyperlink" Target="https://opentelemetry.io/docs/specs/otel/overview/#semantic-conventions" TargetMode="External"/><Relationship Id="rId6" Type="http://schemas.openxmlformats.org/officeDocument/2006/relationships/hyperlink" Target="https://github.com/open-telemetry/opentelemetry.io/blob/main/LICEN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9"/>
          <p:cNvSpPr txBox="1"/>
          <p:nvPr>
            <p:ph type="ctrTitle"/>
          </p:nvPr>
        </p:nvSpPr>
        <p:spPr>
          <a:xfrm>
            <a:off x="1657650" y="429768"/>
            <a:ext cx="5828700" cy="16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Open Telemetry</a:t>
            </a:r>
            <a:endParaRPr sz="2900"/>
          </a:p>
          <a:p>
            <a:pPr indent="0" lvl="0" marL="0" rtl="0" algn="l">
              <a:spcBef>
                <a:spcPts val="0"/>
              </a:spcBef>
              <a:spcAft>
                <a:spcPts val="0"/>
              </a:spcAft>
              <a:buNone/>
            </a:pPr>
            <a:r>
              <a:rPr lang="en" sz="2900"/>
              <a:t>Introduction</a:t>
            </a:r>
            <a:endParaRPr sz="2900"/>
          </a:p>
        </p:txBody>
      </p:sp>
      <p:sp>
        <p:nvSpPr>
          <p:cNvPr id="54" name="Google Shape;54;p9"/>
          <p:cNvSpPr txBox="1"/>
          <p:nvPr>
            <p:ph idx="1" type="subTitle"/>
          </p:nvPr>
        </p:nvSpPr>
        <p:spPr>
          <a:xfrm>
            <a:off x="1655064" y="2084832"/>
            <a:ext cx="3715500" cy="10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August</a:t>
            </a:r>
            <a:r>
              <a:rPr lang="en" sz="2300">
                <a:latin typeface="Raleway"/>
                <a:ea typeface="Raleway"/>
                <a:cs typeface="Raleway"/>
                <a:sym typeface="Raleway"/>
              </a:rPr>
              <a:t> </a:t>
            </a:r>
            <a:r>
              <a:rPr lang="en" sz="2300"/>
              <a:t>12</a:t>
            </a:r>
            <a:r>
              <a:rPr lang="en" sz="2300">
                <a:latin typeface="Raleway"/>
                <a:ea typeface="Raleway"/>
                <a:cs typeface="Raleway"/>
                <a:sym typeface="Raleway"/>
              </a:rPr>
              <a:t>th, 2024</a:t>
            </a:r>
            <a:endParaRPr sz="23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182" name="Google Shape;182;p1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18"/>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Traces</a:t>
            </a:r>
            <a:r>
              <a:rPr lang="en" sz="1700">
                <a:solidFill>
                  <a:schemeClr val="dk1"/>
                </a:solidFill>
                <a:latin typeface="Raleway"/>
                <a:ea typeface="Raleway"/>
                <a:cs typeface="Raleway"/>
                <a:sym typeface="Raleway"/>
              </a:rPr>
              <a:t> und </a:t>
            </a:r>
            <a:r>
              <a:rPr b="1" lang="en" sz="1700">
                <a:solidFill>
                  <a:schemeClr val="dk1"/>
                </a:solidFill>
                <a:latin typeface="Raleway"/>
                <a:ea typeface="Raleway"/>
                <a:cs typeface="Raleway"/>
                <a:sym typeface="Raleway"/>
              </a:rPr>
              <a:t>Metrics</a:t>
            </a:r>
            <a:r>
              <a:rPr lang="en" sz="1700">
                <a:solidFill>
                  <a:schemeClr val="dk1"/>
                </a:solidFill>
                <a:latin typeface="Raleway"/>
                <a:ea typeface="Raleway"/>
                <a:cs typeface="Raleway"/>
                <a:sym typeface="Raleway"/>
              </a:rPr>
              <a:t> haben wir bereits erwähnt</a:t>
            </a:r>
            <a:endParaRPr sz="1700">
              <a:latin typeface="Raleway"/>
              <a:ea typeface="Raleway"/>
              <a:cs typeface="Raleway"/>
              <a:sym typeface="Raleway"/>
            </a:endParaRPr>
          </a:p>
        </p:txBody>
      </p:sp>
      <p:sp>
        <p:nvSpPr>
          <p:cNvPr id="184" name="Google Shape;184;p18"/>
          <p:cNvSpPr txBox="1"/>
          <p:nvPr/>
        </p:nvSpPr>
        <p:spPr>
          <a:xfrm>
            <a:off x="1256300" y="22706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a:t>
            </a:r>
            <a:r>
              <a:rPr b="1" lang="en" sz="1700">
                <a:latin typeface="Raleway"/>
                <a:ea typeface="Raleway"/>
                <a:cs typeface="Raleway"/>
                <a:sym typeface="Raleway"/>
              </a:rPr>
              <a:t>Baggage</a:t>
            </a:r>
            <a:r>
              <a:rPr lang="en" sz="1700">
                <a:latin typeface="Raleway"/>
                <a:ea typeface="Raleway"/>
                <a:cs typeface="Raleway"/>
                <a:sym typeface="Raleway"/>
              </a:rPr>
              <a:t>” ist eine Menge von Applikations-Properties die mittels dem</a:t>
            </a:r>
            <a:br>
              <a:rPr lang="en" sz="1700">
                <a:latin typeface="Raleway"/>
                <a:ea typeface="Raleway"/>
                <a:cs typeface="Raleway"/>
                <a:sym typeface="Raleway"/>
              </a:rPr>
            </a:br>
            <a:r>
              <a:rPr lang="en" sz="1700">
                <a:latin typeface="Raleway"/>
                <a:ea typeface="Raleway"/>
                <a:cs typeface="Raleway"/>
                <a:sym typeface="Raleway"/>
              </a:rPr>
              <a:t>Context verfügbar sind. Erlaubt es Traces mit “kontextueller Information” zu erweitern.</a:t>
            </a:r>
            <a:endParaRPr sz="1700">
              <a:latin typeface="Raleway"/>
              <a:ea typeface="Raleway"/>
              <a:cs typeface="Raleway"/>
              <a:sym typeface="Raleway"/>
            </a:endParaRPr>
          </a:p>
        </p:txBody>
      </p:sp>
      <p:sp>
        <p:nvSpPr>
          <p:cNvPr id="185" name="Google Shape;185;p18"/>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a:t>
            </a:r>
            <a:r>
              <a:rPr b="1" lang="en" sz="1700">
                <a:latin typeface="Raleway"/>
                <a:ea typeface="Raleway"/>
                <a:cs typeface="Raleway"/>
                <a:sym typeface="Raleway"/>
              </a:rPr>
              <a:t>Context</a:t>
            </a:r>
            <a:r>
              <a:rPr lang="en" sz="1700">
                <a:latin typeface="Raleway"/>
                <a:ea typeface="Raleway"/>
                <a:cs typeface="Raleway"/>
                <a:sym typeface="Raleway"/>
              </a:rPr>
              <a:t> ist für die Verteilung der Trace-Informationen notwendig.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Mittels diesem werden Informationen geteilt.</a:t>
            </a:r>
            <a:endParaRPr sz="1700">
              <a:latin typeface="Raleway"/>
              <a:ea typeface="Raleway"/>
              <a:cs typeface="Raleway"/>
              <a:sym typeface="Raleway"/>
            </a:endParaRPr>
          </a:p>
        </p:txBody>
      </p:sp>
      <p:sp>
        <p:nvSpPr>
          <p:cNvPr id="186" name="Google Shape;186;p18"/>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18"/>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88" name="Google Shape;188;p18"/>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8"/>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190" name="Google Shape;190;p18"/>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8"/>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192" name="Google Shape;192;p18"/>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Context Propagation</a:t>
            </a:r>
            <a:r>
              <a:rPr lang="en" sz="1700">
                <a:latin typeface="Raleway"/>
                <a:ea typeface="Raleway"/>
                <a:cs typeface="Raleway"/>
                <a:sym typeface="Raleway"/>
              </a:rPr>
              <a:t> ist der Mechanismus mittels welchem der Context verteilt wird.</a:t>
            </a:r>
            <a:endParaRPr sz="1700">
              <a:latin typeface="Raleway"/>
              <a:ea typeface="Raleway"/>
              <a:cs typeface="Raleway"/>
              <a:sym typeface="Raleway"/>
            </a:endParaRPr>
          </a:p>
        </p:txBody>
      </p:sp>
      <p:sp>
        <p:nvSpPr>
          <p:cNvPr id="193" name="Google Shape;193;p18"/>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18"/>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Context Propagation</a:t>
            </a:r>
            <a:endParaRPr/>
          </a:p>
        </p:txBody>
      </p:sp>
      <p:sp>
        <p:nvSpPr>
          <p:cNvPr id="200" name="Google Shape;200;p1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19"/>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Die folgenden Verbreitungs-Varianten werden von OTEL gewartet:</a:t>
            </a:r>
            <a:endParaRPr sz="1700">
              <a:solidFill>
                <a:schemeClr val="dk1"/>
              </a:solidFill>
              <a:latin typeface="Raleway"/>
              <a:ea typeface="Raleway"/>
              <a:cs typeface="Raleway"/>
              <a:sym typeface="Raleway"/>
            </a:endParaRPr>
          </a:p>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W3C TraceContext</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4"/>
              </a:rPr>
              <a:t>W3C Baggage</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5"/>
              </a:rPr>
              <a:t>B3</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6"/>
              </a:rPr>
              <a:t>Jaeger</a:t>
            </a:r>
            <a:endParaRPr sz="1700">
              <a:solidFill>
                <a:schemeClr val="dk1"/>
              </a:solidFill>
              <a:latin typeface="Raleway"/>
              <a:ea typeface="Raleway"/>
              <a:cs typeface="Raleway"/>
              <a:sym typeface="Raleway"/>
            </a:endParaRPr>
          </a:p>
        </p:txBody>
      </p:sp>
      <p:sp>
        <p:nvSpPr>
          <p:cNvPr id="202" name="Google Shape;202;p19"/>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Varianten müssen von SDKs/Applikationen implementiert werden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Damit diese mit der Verteilung umgehen können.</a:t>
            </a:r>
            <a:endParaRPr sz="1700">
              <a:latin typeface="Raleway"/>
              <a:ea typeface="Raleway"/>
              <a:cs typeface="Raleway"/>
              <a:sym typeface="Raleway"/>
            </a:endParaRPr>
          </a:p>
        </p:txBody>
      </p:sp>
      <p:sp>
        <p:nvSpPr>
          <p:cNvPr id="203" name="Google Shape;203;p19"/>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Varianten nutzen zumeist Header um die Verteilung durchzuführen</a:t>
            </a:r>
            <a:endParaRPr sz="1700">
              <a:latin typeface="Raleway"/>
              <a:ea typeface="Raleway"/>
              <a:cs typeface="Raleway"/>
              <a:sym typeface="Raleway"/>
            </a:endParaRPr>
          </a:p>
        </p:txBody>
      </p:sp>
      <p:sp>
        <p:nvSpPr>
          <p:cNvPr id="204" name="Google Shape;204;p1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19"/>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06" name="Google Shape;206;p1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19"/>
          <p:cNvPicPr preferRelativeResize="0"/>
          <p:nvPr/>
        </p:nvPicPr>
        <p:blipFill>
          <a:blip r:embed="rId7">
            <a:alphaModFix/>
          </a:blip>
          <a:stretch>
            <a:fillRect/>
          </a:stretch>
        </p:blipFill>
        <p:spPr>
          <a:xfrm rot="-178563">
            <a:off x="480096" y="2558754"/>
            <a:ext cx="514913" cy="391643"/>
          </a:xfrm>
          <a:prstGeom prst="rect">
            <a:avLst/>
          </a:prstGeom>
          <a:noFill/>
          <a:ln>
            <a:noFill/>
          </a:ln>
        </p:spPr>
      </p:pic>
      <p:sp>
        <p:nvSpPr>
          <p:cNvPr id="208" name="Google Shape;208;p1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19"/>
          <p:cNvPicPr preferRelativeResize="0"/>
          <p:nvPr/>
        </p:nvPicPr>
        <p:blipFill>
          <a:blip r:embed="rId7">
            <a:alphaModFix/>
          </a:blip>
          <a:stretch>
            <a:fillRect/>
          </a:stretch>
        </p:blipFill>
        <p:spPr>
          <a:xfrm rot="-178563">
            <a:off x="480096" y="3464154"/>
            <a:ext cx="514913" cy="391643"/>
          </a:xfrm>
          <a:prstGeom prst="rect">
            <a:avLst/>
          </a:prstGeom>
          <a:noFill/>
          <a:ln>
            <a:noFill/>
          </a:ln>
        </p:spPr>
      </p:pic>
      <p:sp>
        <p:nvSpPr>
          <p:cNvPr id="210" name="Google Shape;210;p19"/>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8"/>
              </a:rPr>
              <a:t>https://opentelemetry.io/docs/specs/otel/context/api-propagators/#propagators-distribution</a:t>
            </a:r>
            <a:endParaRPr sz="1700">
              <a:latin typeface="Raleway"/>
              <a:ea typeface="Raleway"/>
              <a:cs typeface="Raleway"/>
              <a:sym typeface="Raleway"/>
            </a:endParaRPr>
          </a:p>
        </p:txBody>
      </p:sp>
      <p:sp>
        <p:nvSpPr>
          <p:cNvPr id="211" name="Google Shape;211;p1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19"/>
          <p:cNvPicPr preferRelativeResize="0"/>
          <p:nvPr/>
        </p:nvPicPr>
        <p:blipFill>
          <a:blip r:embed="rId7">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18" name="Google Shape;218;p2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0"/>
          <p:cNvSpPr txBox="1"/>
          <p:nvPr/>
        </p:nvSpPr>
        <p:spPr>
          <a:xfrm>
            <a:off x="1256300" y="14414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Conventions und Specifications:</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Open Telemetry Spec.</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4"/>
              </a:rPr>
              <a:t>Open Telemetry Protocol (OTLP)</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5"/>
              </a:rPr>
              <a:t>Open Agent Management Protocol (OpAMP)</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6"/>
              </a:rPr>
              <a:t>Semantic Conventions</a:t>
            </a:r>
            <a:endParaRPr sz="1700">
              <a:solidFill>
                <a:schemeClr val="dk1"/>
              </a:solidFill>
              <a:latin typeface="Raleway"/>
              <a:ea typeface="Raleway"/>
              <a:cs typeface="Raleway"/>
              <a:sym typeface="Raleway"/>
            </a:endParaRPr>
          </a:p>
        </p:txBody>
      </p:sp>
      <p:sp>
        <p:nvSpPr>
          <p:cNvPr id="220" name="Google Shape;220;p20"/>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Multiple </a:t>
            </a:r>
            <a:r>
              <a:rPr b="1" lang="en" sz="1700">
                <a:latin typeface="Raleway"/>
                <a:ea typeface="Raleway"/>
                <a:cs typeface="Raleway"/>
                <a:sym typeface="Raleway"/>
              </a:rPr>
              <a:t>APIs</a:t>
            </a:r>
            <a:r>
              <a:rPr lang="en" sz="1700">
                <a:latin typeface="Raleway"/>
                <a:ea typeface="Raleway"/>
                <a:cs typeface="Raleway"/>
                <a:sym typeface="Raleway"/>
              </a:rPr>
              <a:t> sind inder </a:t>
            </a:r>
            <a:r>
              <a:rPr lang="en" sz="1700" u="sng">
                <a:solidFill>
                  <a:schemeClr val="hlink"/>
                </a:solidFill>
                <a:latin typeface="Raleway"/>
                <a:ea typeface="Raleway"/>
                <a:cs typeface="Raleway"/>
                <a:sym typeface="Raleway"/>
                <a:hlinkClick r:id="rId7"/>
              </a:rPr>
              <a:t>Open Telemetry Spec.</a:t>
            </a:r>
            <a:r>
              <a:rPr lang="en" sz="1700">
                <a:latin typeface="Raleway"/>
                <a:ea typeface="Raleway"/>
                <a:cs typeface="Raleway"/>
                <a:sym typeface="Raleway"/>
              </a:rPr>
              <a:t> definiert, zB.:</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Context, Baggage, Tracing, Metrics, Logs</a:t>
            </a:r>
            <a:endParaRPr sz="1700">
              <a:latin typeface="Raleway"/>
              <a:ea typeface="Raleway"/>
              <a:cs typeface="Raleway"/>
              <a:sym typeface="Raleway"/>
            </a:endParaRPr>
          </a:p>
        </p:txBody>
      </p:sp>
      <p:sp>
        <p:nvSpPr>
          <p:cNvPr id="221" name="Google Shape;221;p20"/>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t>
            </a:r>
            <a:r>
              <a:rPr lang="en" sz="1700" u="sng">
                <a:solidFill>
                  <a:schemeClr val="hlink"/>
                </a:solidFill>
                <a:latin typeface="Raleway"/>
                <a:ea typeface="Raleway"/>
                <a:cs typeface="Raleway"/>
                <a:sym typeface="Raleway"/>
                <a:hlinkClick r:id="rId8"/>
              </a:rPr>
              <a:t>Open Telemetry SDKs</a:t>
            </a:r>
            <a:r>
              <a:rPr lang="en" sz="1700">
                <a:latin typeface="Raleway"/>
                <a:ea typeface="Raleway"/>
                <a:cs typeface="Raleway"/>
                <a:sym typeface="Raleway"/>
              </a:rPr>
              <a:t> für alle großen Sprachen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(siehe auch die “Contrib” Repositories für die Sprachen)</a:t>
            </a:r>
            <a:endParaRPr sz="1700">
              <a:latin typeface="Raleway"/>
              <a:ea typeface="Raleway"/>
              <a:cs typeface="Raleway"/>
              <a:sym typeface="Raleway"/>
            </a:endParaRPr>
          </a:p>
        </p:txBody>
      </p:sp>
      <p:sp>
        <p:nvSpPr>
          <p:cNvPr id="222" name="Google Shape;222;p20"/>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20"/>
          <p:cNvPicPr preferRelativeResize="0"/>
          <p:nvPr/>
        </p:nvPicPr>
        <p:blipFill>
          <a:blip r:embed="rId9">
            <a:alphaModFix/>
          </a:blip>
          <a:stretch>
            <a:fillRect/>
          </a:stretch>
        </p:blipFill>
        <p:spPr>
          <a:xfrm rot="-178563">
            <a:off x="480096" y="1729554"/>
            <a:ext cx="514913" cy="391643"/>
          </a:xfrm>
          <a:prstGeom prst="rect">
            <a:avLst/>
          </a:prstGeom>
          <a:noFill/>
          <a:ln>
            <a:noFill/>
          </a:ln>
        </p:spPr>
      </p:pic>
      <p:sp>
        <p:nvSpPr>
          <p:cNvPr id="224" name="Google Shape;224;p20"/>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0"/>
          <p:cNvPicPr preferRelativeResize="0"/>
          <p:nvPr/>
        </p:nvPicPr>
        <p:blipFill>
          <a:blip r:embed="rId9">
            <a:alphaModFix/>
          </a:blip>
          <a:stretch>
            <a:fillRect/>
          </a:stretch>
        </p:blipFill>
        <p:spPr>
          <a:xfrm rot="-178563">
            <a:off x="480096" y="2558754"/>
            <a:ext cx="514913" cy="391643"/>
          </a:xfrm>
          <a:prstGeom prst="rect">
            <a:avLst/>
          </a:prstGeom>
          <a:noFill/>
          <a:ln>
            <a:noFill/>
          </a:ln>
        </p:spPr>
      </p:pic>
      <p:sp>
        <p:nvSpPr>
          <p:cNvPr id="226" name="Google Shape;226;p20"/>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0"/>
          <p:cNvPicPr preferRelativeResize="0"/>
          <p:nvPr/>
        </p:nvPicPr>
        <p:blipFill>
          <a:blip r:embed="rId9">
            <a:alphaModFix/>
          </a:blip>
          <a:stretch>
            <a:fillRect/>
          </a:stretch>
        </p:blipFill>
        <p:spPr>
          <a:xfrm rot="-178563">
            <a:off x="480096" y="3464154"/>
            <a:ext cx="514913" cy="391643"/>
          </a:xfrm>
          <a:prstGeom prst="rect">
            <a:avLst/>
          </a:prstGeom>
          <a:noFill/>
          <a:ln>
            <a:noFill/>
          </a:ln>
        </p:spPr>
      </p:pic>
      <p:sp>
        <p:nvSpPr>
          <p:cNvPr id="228" name="Google Shape;228;p20"/>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t>
            </a:r>
            <a:r>
              <a:rPr b="1" lang="en" sz="1700">
                <a:latin typeface="Raleway"/>
                <a:ea typeface="Raleway"/>
                <a:cs typeface="Raleway"/>
                <a:sym typeface="Raleway"/>
              </a:rPr>
              <a:t>manuelle</a:t>
            </a:r>
            <a:r>
              <a:rPr lang="en" sz="1700">
                <a:latin typeface="Raleway"/>
                <a:ea typeface="Raleway"/>
                <a:cs typeface="Raleway"/>
                <a:sym typeface="Raleway"/>
              </a:rPr>
              <a:t> und </a:t>
            </a:r>
            <a:r>
              <a:rPr b="1" lang="en" sz="1700">
                <a:latin typeface="Raleway"/>
                <a:ea typeface="Raleway"/>
                <a:cs typeface="Raleway"/>
                <a:sym typeface="Raleway"/>
              </a:rPr>
              <a:t>automatische</a:t>
            </a:r>
            <a:r>
              <a:rPr lang="en" sz="1700">
                <a:latin typeface="Raleway"/>
                <a:ea typeface="Raleway"/>
                <a:cs typeface="Raleway"/>
                <a:sym typeface="Raleway"/>
              </a:rPr>
              <a:t> </a:t>
            </a:r>
            <a:r>
              <a:rPr b="1" lang="en" sz="1700">
                <a:latin typeface="Raleway"/>
                <a:ea typeface="Raleway"/>
                <a:cs typeface="Raleway"/>
                <a:sym typeface="Raleway"/>
              </a:rPr>
              <a:t>Instrumentalisierung</a:t>
            </a:r>
            <a:r>
              <a:rPr lang="en" sz="1700">
                <a:latin typeface="Raleway"/>
                <a:ea typeface="Raleway"/>
                <a:cs typeface="Raleway"/>
                <a:sym typeface="Raleway"/>
              </a:rPr>
              <a:t> SDKs!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Bei der automatischen Instrumentalisierung muss man keine Code Anpassungen machen.</a:t>
            </a:r>
            <a:endParaRPr sz="1700">
              <a:latin typeface="Raleway"/>
              <a:ea typeface="Raleway"/>
              <a:cs typeface="Raleway"/>
              <a:sym typeface="Raleway"/>
            </a:endParaRPr>
          </a:p>
        </p:txBody>
      </p:sp>
      <p:sp>
        <p:nvSpPr>
          <p:cNvPr id="229" name="Google Shape;229;p20"/>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0"/>
          <p:cNvPicPr preferRelativeResize="0"/>
          <p:nvPr/>
        </p:nvPicPr>
        <p:blipFill>
          <a:blip r:embed="rId10">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36" name="Google Shape;236;p2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1"/>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a:t>
            </a:r>
            <a:r>
              <a:rPr lang="en" sz="1700" u="sng">
                <a:solidFill>
                  <a:schemeClr val="accent5"/>
                </a:solidFill>
                <a:latin typeface="Raleway"/>
                <a:ea typeface="Raleway"/>
                <a:cs typeface="Raleway"/>
                <a:sym typeface="Raleway"/>
                <a:hlinkClick r:id="rId3">
                  <a:extLst>
                    <a:ext uri="{A12FA001-AC4F-418D-AE19-62706E023703}">
                      <ahyp:hlinkClr val="tx"/>
                    </a:ext>
                  </a:extLst>
                </a:hlinkClick>
              </a:rPr>
              <a:t>Open Telemetry SDKs/Libraries</a:t>
            </a:r>
            <a:r>
              <a:rPr lang="en" sz="1700">
                <a:solidFill>
                  <a:schemeClr val="dk1"/>
                </a:solidFill>
                <a:latin typeface="Raleway"/>
                <a:ea typeface="Raleway"/>
                <a:cs typeface="Raleway"/>
                <a:sym typeface="Raleway"/>
              </a:rPr>
              <a:t> für den Framework und Client-Support.</a:t>
            </a:r>
            <a:endParaRPr b="1" sz="1700">
              <a:solidFill>
                <a:schemeClr val="dk1"/>
              </a:solidFill>
              <a:latin typeface="Raleway"/>
              <a:ea typeface="Raleway"/>
              <a:cs typeface="Raleway"/>
              <a:sym typeface="Raleway"/>
            </a:endParaRPr>
          </a:p>
        </p:txBody>
      </p:sp>
      <p:sp>
        <p:nvSpPr>
          <p:cNvPr id="238" name="Google Shape;238;p21"/>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Stand-Alone </a:t>
            </a:r>
            <a:r>
              <a:rPr lang="en" sz="1700" u="sng">
                <a:solidFill>
                  <a:schemeClr val="accent5"/>
                </a:solidFill>
                <a:latin typeface="Raleway"/>
                <a:ea typeface="Raleway"/>
                <a:cs typeface="Raleway"/>
                <a:sym typeface="Raleway"/>
                <a:hlinkClick r:id="rId4">
                  <a:extLst>
                    <a:ext uri="{A12FA001-AC4F-418D-AE19-62706E023703}">
                      <ahyp:hlinkClr val="tx"/>
                    </a:ext>
                  </a:extLst>
                </a:hlinkClick>
              </a:rPr>
              <a:t>Open Telemetry Collector</a:t>
            </a:r>
            <a:r>
              <a:rPr lang="en" sz="1700">
                <a:solidFill>
                  <a:schemeClr val="dk1"/>
                </a:solidFill>
                <a:latin typeface="Raleway"/>
                <a:ea typeface="Raleway"/>
                <a:cs typeface="Raleway"/>
                <a:sym typeface="Raleway"/>
              </a:rPr>
              <a:t> zur Verarbeitung und</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Handhabung von Trace-Informationen</a:t>
            </a:r>
            <a:endParaRPr sz="1700">
              <a:latin typeface="Raleway"/>
              <a:ea typeface="Raleway"/>
              <a:cs typeface="Raleway"/>
              <a:sym typeface="Raleway"/>
            </a:endParaRPr>
          </a:p>
        </p:txBody>
      </p:sp>
      <p:sp>
        <p:nvSpPr>
          <p:cNvPr id="239" name="Google Shape;239;p21"/>
          <p:cNvSpPr txBox="1"/>
          <p:nvPr/>
        </p:nvSpPr>
        <p:spPr>
          <a:xfrm>
            <a:off x="1256300" y="30998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a:t>
            </a:r>
            <a:r>
              <a:rPr lang="en" sz="1700" u="sng">
                <a:solidFill>
                  <a:schemeClr val="accent5"/>
                </a:solidFill>
                <a:latin typeface="Raleway"/>
                <a:ea typeface="Raleway"/>
                <a:cs typeface="Raleway"/>
                <a:sym typeface="Raleway"/>
                <a:hlinkClick r:id="rId5">
                  <a:extLst>
                    <a:ext uri="{A12FA001-AC4F-418D-AE19-62706E023703}">
                      <ahyp:hlinkClr val="tx"/>
                    </a:ext>
                  </a:extLst>
                </a:hlinkClick>
              </a:rPr>
              <a:t>Kubernetes Operator</a:t>
            </a:r>
            <a:r>
              <a:rPr lang="en" sz="1700">
                <a:solidFill>
                  <a:schemeClr val="dk1"/>
                </a:solidFill>
                <a:latin typeface="Raleway"/>
                <a:ea typeface="Raleway"/>
                <a:cs typeface="Raleway"/>
                <a:sym typeface="Raleway"/>
              </a:rPr>
              <a:t> und </a:t>
            </a:r>
            <a:r>
              <a:rPr lang="en" sz="1700" u="sng">
                <a:solidFill>
                  <a:schemeClr val="accent5"/>
                </a:solidFill>
                <a:latin typeface="Raleway"/>
                <a:ea typeface="Raleway"/>
                <a:cs typeface="Raleway"/>
                <a:sym typeface="Raleway"/>
                <a:hlinkClick r:id="rId6">
                  <a:extLst>
                    <a:ext uri="{A12FA001-AC4F-418D-AE19-62706E023703}">
                      <ahyp:hlinkClr val="tx"/>
                    </a:ext>
                  </a:extLst>
                </a:hlinkClick>
              </a:rPr>
              <a:t>Helm-Charts</a:t>
            </a:r>
            <a:r>
              <a:rPr lang="en" sz="1700">
                <a:solidFill>
                  <a:schemeClr val="dk1"/>
                </a:solidFill>
                <a:latin typeface="Raleway"/>
                <a:ea typeface="Raleway"/>
                <a:cs typeface="Raleway"/>
                <a:sym typeface="Raleway"/>
              </a:rPr>
              <a:t> für das Deployment von Collector Instanzen und zur Injektion von Auto-Instrumentalisierung.</a:t>
            </a:r>
            <a:endParaRPr sz="1700">
              <a:latin typeface="Raleway"/>
              <a:ea typeface="Raleway"/>
              <a:cs typeface="Raleway"/>
              <a:sym typeface="Raleway"/>
            </a:endParaRPr>
          </a:p>
        </p:txBody>
      </p:sp>
      <p:sp>
        <p:nvSpPr>
          <p:cNvPr id="240" name="Google Shape;240;p2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1"/>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42" name="Google Shape;242;p2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1"/>
          <p:cNvPicPr preferRelativeResize="0"/>
          <p:nvPr/>
        </p:nvPicPr>
        <p:blipFill>
          <a:blip r:embed="rId7">
            <a:alphaModFix/>
          </a:blip>
          <a:stretch>
            <a:fillRect/>
          </a:stretch>
        </p:blipFill>
        <p:spPr>
          <a:xfrm rot="-178563">
            <a:off x="480096" y="2558754"/>
            <a:ext cx="514913" cy="391643"/>
          </a:xfrm>
          <a:prstGeom prst="rect">
            <a:avLst/>
          </a:prstGeom>
          <a:noFill/>
          <a:ln>
            <a:noFill/>
          </a:ln>
        </p:spPr>
      </p:pic>
      <p:sp>
        <p:nvSpPr>
          <p:cNvPr id="244" name="Google Shape;244;p21"/>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1"/>
          <p:cNvPicPr preferRelativeResize="0"/>
          <p:nvPr/>
        </p:nvPicPr>
        <p:blipFill>
          <a:blip r:embed="rId7">
            <a:alphaModFix/>
          </a:blip>
          <a:stretch>
            <a:fillRect/>
          </a:stretch>
        </p:blipFill>
        <p:spPr>
          <a:xfrm rot="-178563">
            <a:off x="480096" y="3464154"/>
            <a:ext cx="514913" cy="391643"/>
          </a:xfrm>
          <a:prstGeom prst="rect">
            <a:avLst/>
          </a:prstGeom>
          <a:noFill/>
          <a:ln>
            <a:noFill/>
          </a:ln>
        </p:spPr>
      </p:pic>
      <p:sp>
        <p:nvSpPr>
          <p:cNvPr id="246" name="Google Shape;246;p21"/>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auch ein </a:t>
            </a:r>
            <a:r>
              <a:rPr lang="en" sz="1700" u="sng">
                <a:solidFill>
                  <a:schemeClr val="hlink"/>
                </a:solidFill>
                <a:latin typeface="Raleway"/>
                <a:ea typeface="Raleway"/>
                <a:cs typeface="Raleway"/>
                <a:sym typeface="Raleway"/>
                <a:hlinkClick r:id="rId8"/>
              </a:rPr>
              <a:t>“Contrib” Repository</a:t>
            </a:r>
            <a:r>
              <a:rPr lang="en" sz="1700">
                <a:latin typeface="Raleway"/>
                <a:ea typeface="Raleway"/>
                <a:cs typeface="Raleway"/>
                <a:sym typeface="Raleway"/>
              </a:rPr>
              <a:t> für den Collector.</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Viele Receiver, Exporter und Processor (wie </a:t>
            </a:r>
            <a:r>
              <a:rPr lang="en" sz="1700" u="sng">
                <a:solidFill>
                  <a:schemeClr val="hlink"/>
                </a:solidFill>
                <a:latin typeface="Raleway"/>
                <a:ea typeface="Raleway"/>
                <a:cs typeface="Raleway"/>
                <a:sym typeface="Raleway"/>
                <a:hlinkClick r:id="rId9"/>
              </a:rPr>
              <a:t>Sampling</a:t>
            </a:r>
            <a:r>
              <a:rPr lang="en" sz="1700">
                <a:latin typeface="Raleway"/>
                <a:ea typeface="Raleway"/>
                <a:cs typeface="Raleway"/>
                <a:sym typeface="Raleway"/>
              </a:rPr>
              <a:t>) werden dort gewartet!</a:t>
            </a:r>
            <a:endParaRPr sz="1700">
              <a:latin typeface="Raleway"/>
              <a:ea typeface="Raleway"/>
              <a:cs typeface="Raleway"/>
              <a:sym typeface="Raleway"/>
            </a:endParaRPr>
          </a:p>
        </p:txBody>
      </p:sp>
      <p:sp>
        <p:nvSpPr>
          <p:cNvPr id="247" name="Google Shape;247;p21"/>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1"/>
          <p:cNvPicPr preferRelativeResize="0"/>
          <p:nvPr/>
        </p:nvPicPr>
        <p:blipFill>
          <a:blip r:embed="rId10">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54" name="Google Shape;254;p2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2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a:t>
            </a:r>
            <a:r>
              <a:rPr lang="en" sz="1700" u="sng">
                <a:solidFill>
                  <a:schemeClr val="accent5"/>
                </a:solidFill>
                <a:latin typeface="Raleway"/>
                <a:ea typeface="Raleway"/>
                <a:cs typeface="Raleway"/>
                <a:sym typeface="Raleway"/>
                <a:hlinkClick r:id="rId3">
                  <a:extLst>
                    <a:ext uri="{A12FA001-AC4F-418D-AE19-62706E023703}">
                      <ahyp:hlinkClr val="tx"/>
                    </a:ext>
                  </a:extLst>
                </a:hlinkClick>
              </a:rPr>
              <a:t>Open Telemetry SDKs/Libraries</a:t>
            </a:r>
            <a:r>
              <a:rPr lang="en" sz="1700">
                <a:solidFill>
                  <a:schemeClr val="dk1"/>
                </a:solidFill>
                <a:latin typeface="Raleway"/>
                <a:ea typeface="Raleway"/>
                <a:cs typeface="Raleway"/>
                <a:sym typeface="Raleway"/>
              </a:rPr>
              <a:t> für den Framework und Client-Support.</a:t>
            </a:r>
            <a:endParaRPr sz="1700">
              <a:latin typeface="Raleway"/>
              <a:ea typeface="Raleway"/>
              <a:cs typeface="Raleway"/>
              <a:sym typeface="Raleway"/>
            </a:endParaRPr>
          </a:p>
        </p:txBody>
      </p:sp>
      <p:sp>
        <p:nvSpPr>
          <p:cNvPr id="256" name="Google Shape;256;p22"/>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Stand-Alone </a:t>
            </a:r>
            <a:r>
              <a:rPr lang="en" sz="1700" u="sng">
                <a:solidFill>
                  <a:schemeClr val="accent5"/>
                </a:solidFill>
                <a:latin typeface="Raleway"/>
                <a:ea typeface="Raleway"/>
                <a:cs typeface="Raleway"/>
                <a:sym typeface="Raleway"/>
                <a:hlinkClick r:id="rId4">
                  <a:extLst>
                    <a:ext uri="{A12FA001-AC4F-418D-AE19-62706E023703}">
                      <ahyp:hlinkClr val="tx"/>
                    </a:ext>
                  </a:extLst>
                </a:hlinkClick>
              </a:rPr>
              <a:t>Open Telemetry Collector</a:t>
            </a:r>
            <a:r>
              <a:rPr lang="en" sz="1700">
                <a:solidFill>
                  <a:schemeClr val="dk1"/>
                </a:solidFill>
                <a:latin typeface="Raleway"/>
                <a:ea typeface="Raleway"/>
                <a:cs typeface="Raleway"/>
                <a:sym typeface="Raleway"/>
              </a:rPr>
              <a:t> zur Verarbeitung und</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Handhabung von Trace-Informationen</a:t>
            </a:r>
            <a:endParaRPr sz="1700">
              <a:latin typeface="Raleway"/>
              <a:ea typeface="Raleway"/>
              <a:cs typeface="Raleway"/>
              <a:sym typeface="Raleway"/>
            </a:endParaRPr>
          </a:p>
        </p:txBody>
      </p:sp>
      <p:sp>
        <p:nvSpPr>
          <p:cNvPr id="257" name="Google Shape;257;p22"/>
          <p:cNvSpPr txBox="1"/>
          <p:nvPr/>
        </p:nvSpPr>
        <p:spPr>
          <a:xfrm>
            <a:off x="1256300" y="37094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a:t>
            </a:r>
            <a:r>
              <a:rPr lang="en" sz="1700" u="sng">
                <a:solidFill>
                  <a:schemeClr val="accent5"/>
                </a:solidFill>
                <a:latin typeface="Raleway"/>
                <a:ea typeface="Raleway"/>
                <a:cs typeface="Raleway"/>
                <a:sym typeface="Raleway"/>
                <a:hlinkClick r:id="rId5">
                  <a:extLst>
                    <a:ext uri="{A12FA001-AC4F-418D-AE19-62706E023703}">
                      <ahyp:hlinkClr val="tx"/>
                    </a:ext>
                  </a:extLst>
                </a:hlinkClick>
              </a:rPr>
              <a:t>Kubernetes Operator</a:t>
            </a:r>
            <a:r>
              <a:rPr lang="en" sz="1700">
                <a:solidFill>
                  <a:schemeClr val="dk1"/>
                </a:solidFill>
                <a:latin typeface="Raleway"/>
                <a:ea typeface="Raleway"/>
                <a:cs typeface="Raleway"/>
                <a:sym typeface="Raleway"/>
              </a:rPr>
              <a:t> und </a:t>
            </a:r>
            <a:r>
              <a:rPr lang="en" sz="1700" u="sng">
                <a:solidFill>
                  <a:schemeClr val="accent5"/>
                </a:solidFill>
                <a:latin typeface="Raleway"/>
                <a:ea typeface="Raleway"/>
                <a:cs typeface="Raleway"/>
                <a:sym typeface="Raleway"/>
                <a:hlinkClick r:id="rId6">
                  <a:extLst>
                    <a:ext uri="{A12FA001-AC4F-418D-AE19-62706E023703}">
                      <ahyp:hlinkClr val="tx"/>
                    </a:ext>
                  </a:extLst>
                </a:hlinkClick>
              </a:rPr>
              <a:t>Helm-Charts</a:t>
            </a:r>
            <a:r>
              <a:rPr lang="en" sz="1700">
                <a:solidFill>
                  <a:schemeClr val="dk1"/>
                </a:solidFill>
                <a:latin typeface="Raleway"/>
                <a:ea typeface="Raleway"/>
                <a:cs typeface="Raleway"/>
                <a:sym typeface="Raleway"/>
              </a:rPr>
              <a:t> für das Deployment von Collector Instanzen und zur Injektion von Auto-Instrumentalisierung.</a:t>
            </a:r>
            <a:endParaRPr sz="1700">
              <a:latin typeface="Raleway"/>
              <a:ea typeface="Raleway"/>
              <a:cs typeface="Raleway"/>
              <a:sym typeface="Raleway"/>
            </a:endParaRPr>
          </a:p>
        </p:txBody>
      </p:sp>
      <p:sp>
        <p:nvSpPr>
          <p:cNvPr id="258" name="Google Shape;258;p2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2"/>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60" name="Google Shape;260;p22"/>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2"/>
          <p:cNvPicPr preferRelativeResize="0"/>
          <p:nvPr/>
        </p:nvPicPr>
        <p:blipFill>
          <a:blip r:embed="rId7">
            <a:alphaModFix/>
          </a:blip>
          <a:stretch>
            <a:fillRect/>
          </a:stretch>
        </p:blipFill>
        <p:spPr>
          <a:xfrm rot="-178563">
            <a:off x="480096" y="2863554"/>
            <a:ext cx="514913" cy="391643"/>
          </a:xfrm>
          <a:prstGeom prst="rect">
            <a:avLst/>
          </a:prstGeom>
          <a:noFill/>
          <a:ln>
            <a:noFill/>
          </a:ln>
        </p:spPr>
      </p:pic>
      <p:sp>
        <p:nvSpPr>
          <p:cNvPr id="262" name="Google Shape;262;p22"/>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2"/>
          <p:cNvPicPr preferRelativeResize="0"/>
          <p:nvPr/>
        </p:nvPicPr>
        <p:blipFill>
          <a:blip r:embed="rId7">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a:t>
            </a:r>
            <a:endParaRPr/>
          </a:p>
        </p:txBody>
      </p:sp>
      <p:sp>
        <p:nvSpPr>
          <p:cNvPr id="269" name="Google Shape;269;p2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23"/>
          <p:cNvPicPr preferRelativeResize="0"/>
          <p:nvPr/>
        </p:nvPicPr>
        <p:blipFill>
          <a:blip r:embed="rId3">
            <a:alphaModFix/>
          </a:blip>
          <a:stretch>
            <a:fillRect/>
          </a:stretch>
        </p:blipFill>
        <p:spPr>
          <a:xfrm>
            <a:off x="609600" y="1170125"/>
            <a:ext cx="6971329" cy="3820975"/>
          </a:xfrm>
          <a:prstGeom prst="rect">
            <a:avLst/>
          </a:prstGeom>
          <a:noFill/>
          <a:ln>
            <a:noFill/>
          </a:ln>
        </p:spPr>
      </p:pic>
      <p:sp>
        <p:nvSpPr>
          <p:cNvPr id="271" name="Google Shape;271;p23"/>
          <p:cNvSpPr txBox="1"/>
          <p:nvPr/>
        </p:nvSpPr>
        <p:spPr>
          <a:xfrm>
            <a:off x="1878750" y="45446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"otel-collector" by </a:t>
            </a:r>
            <a:r>
              <a:rPr lang="en" sz="800" u="sng">
                <a:solidFill>
                  <a:schemeClr val="hlink"/>
                </a:solidFill>
                <a:latin typeface="Raleway"/>
                <a:ea typeface="Raleway"/>
                <a:cs typeface="Raleway"/>
                <a:sym typeface="Raleway"/>
                <a:hlinkClick r:id="rId4"/>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5"/>
              </a:rPr>
              <a:t>CC BY 4.0</a:t>
            </a:r>
            <a:endParaRPr sz="800">
              <a:solidFill>
                <a:schemeClr val="dk2"/>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 Konfiguration</a:t>
            </a:r>
            <a:endParaRPr/>
          </a:p>
        </p:txBody>
      </p:sp>
      <p:sp>
        <p:nvSpPr>
          <p:cNvPr id="277" name="Google Shape;277;p2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4"/>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Receivers</a:t>
            </a:r>
            <a:r>
              <a:rPr lang="en" sz="1700">
                <a:solidFill>
                  <a:schemeClr val="dk1"/>
                </a:solidFill>
                <a:latin typeface="Raleway"/>
                <a:ea typeface="Raleway"/>
                <a:cs typeface="Raleway"/>
                <a:sym typeface="Raleway"/>
              </a:rPr>
              <a:t>: Konfiguration der Datenquellen des Collectors.</a:t>
            </a:r>
            <a:endParaRPr sz="1700">
              <a:solidFill>
                <a:schemeClr val="dk1"/>
              </a:solidFill>
              <a:latin typeface="Raleway"/>
              <a:ea typeface="Raleway"/>
              <a:cs typeface="Raleway"/>
              <a:sym typeface="Raleway"/>
            </a:endParaRPr>
          </a:p>
          <a:p>
            <a:pPr indent="0" lvl="0" marL="0" rtl="0" algn="l">
              <a:spcBef>
                <a:spcPts val="0"/>
              </a:spcBef>
              <a:spcAft>
                <a:spcPts val="0"/>
              </a:spcAft>
              <a:buNone/>
            </a:pPr>
            <a:r>
              <a:rPr lang="en" sz="1700">
                <a:solidFill>
                  <a:schemeClr val="dk1"/>
                </a:solidFill>
                <a:latin typeface="Raleway"/>
                <a:ea typeface="Raleway"/>
                <a:cs typeface="Raleway"/>
                <a:sym typeface="Raleway"/>
              </a:rPr>
              <a:t>Es gibt Standard und “Contrib” Quellen</a:t>
            </a:r>
            <a:endParaRPr sz="1700">
              <a:solidFill>
                <a:schemeClr val="dk1"/>
              </a:solidFill>
              <a:latin typeface="Raleway"/>
              <a:ea typeface="Raleway"/>
              <a:cs typeface="Raleway"/>
              <a:sym typeface="Raleway"/>
            </a:endParaRPr>
          </a:p>
        </p:txBody>
      </p:sp>
      <p:sp>
        <p:nvSpPr>
          <p:cNvPr id="279" name="Google Shape;279;p24"/>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Exporters</a:t>
            </a:r>
            <a:r>
              <a:rPr lang="en" sz="1700">
                <a:latin typeface="Raleway"/>
                <a:ea typeface="Raleway"/>
                <a:cs typeface="Raleway"/>
                <a:sym typeface="Raleway"/>
              </a:rPr>
              <a:t>: Konfiguration der Ziele des Collectors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Es gibt Standard und “Contrib” Ziele</a:t>
            </a:r>
            <a:endParaRPr sz="1700">
              <a:latin typeface="Raleway"/>
              <a:ea typeface="Raleway"/>
              <a:cs typeface="Raleway"/>
              <a:sym typeface="Raleway"/>
            </a:endParaRPr>
          </a:p>
        </p:txBody>
      </p:sp>
      <p:sp>
        <p:nvSpPr>
          <p:cNvPr id="280" name="Google Shape;280;p24"/>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Processors</a:t>
            </a:r>
            <a:r>
              <a:rPr lang="en" sz="1700">
                <a:latin typeface="Raleway"/>
                <a:ea typeface="Raleway"/>
                <a:cs typeface="Raleway"/>
                <a:sym typeface="Raleway"/>
              </a:rPr>
              <a:t>: Modifikation und Transformation der Daten von Receivers bevor diese zu den Exporters weitergegeben wird</a:t>
            </a:r>
            <a:endParaRPr sz="1700">
              <a:latin typeface="Raleway"/>
              <a:ea typeface="Raleway"/>
              <a:cs typeface="Raleway"/>
              <a:sym typeface="Raleway"/>
            </a:endParaRPr>
          </a:p>
        </p:txBody>
      </p:sp>
      <p:sp>
        <p:nvSpPr>
          <p:cNvPr id="281" name="Google Shape;281;p24"/>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4"/>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283" name="Google Shape;283;p24"/>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24"/>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285" name="Google Shape;285;p24"/>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4"/>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287" name="Google Shape;287;p24"/>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Connector</a:t>
            </a:r>
            <a:r>
              <a:rPr lang="en" sz="1700">
                <a:latin typeface="Raleway"/>
                <a:ea typeface="Raleway"/>
                <a:cs typeface="Raleway"/>
                <a:sym typeface="Raleway"/>
              </a:rPr>
              <a:t>: Erlaubt es zwei “Pipelines” miteinander zu verknüpfen</a:t>
            </a:r>
            <a:br>
              <a:rPr lang="en" sz="1700">
                <a:latin typeface="Raleway"/>
                <a:ea typeface="Raleway"/>
                <a:cs typeface="Raleway"/>
                <a:sym typeface="Raleway"/>
              </a:rPr>
            </a:br>
            <a:r>
              <a:rPr lang="en" sz="1700">
                <a:latin typeface="Raleway"/>
                <a:ea typeface="Raleway"/>
                <a:cs typeface="Raleway"/>
                <a:sym typeface="Raleway"/>
              </a:rPr>
              <a:t>(ist gleichzeitig ein Receiver und Exporter)</a:t>
            </a:r>
            <a:endParaRPr sz="1700">
              <a:latin typeface="Raleway"/>
              <a:ea typeface="Raleway"/>
              <a:cs typeface="Raleway"/>
              <a:sym typeface="Raleway"/>
            </a:endParaRPr>
          </a:p>
        </p:txBody>
      </p:sp>
      <p:sp>
        <p:nvSpPr>
          <p:cNvPr id="288" name="Google Shape;288;p24"/>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24"/>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 Konfiguration</a:t>
            </a:r>
            <a:endParaRPr/>
          </a:p>
        </p:txBody>
      </p:sp>
      <p:sp>
        <p:nvSpPr>
          <p:cNvPr id="295" name="Google Shape;295;p2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25"/>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Service.Extensions</a:t>
            </a:r>
            <a:r>
              <a:rPr lang="en" sz="1700">
                <a:solidFill>
                  <a:schemeClr val="dk1"/>
                </a:solidFill>
                <a:latin typeface="Raleway"/>
                <a:ea typeface="Raleway"/>
                <a:cs typeface="Raleway"/>
                <a:sym typeface="Raleway"/>
              </a:rPr>
              <a:t>: Erweiterte Funktionalität die aktiviert werden soll (zB HealthChecks)</a:t>
            </a:r>
            <a:endParaRPr sz="1700">
              <a:solidFill>
                <a:schemeClr val="dk1"/>
              </a:solidFill>
              <a:latin typeface="Raleway"/>
              <a:ea typeface="Raleway"/>
              <a:cs typeface="Raleway"/>
              <a:sym typeface="Raleway"/>
            </a:endParaRPr>
          </a:p>
        </p:txBody>
      </p:sp>
      <p:sp>
        <p:nvSpPr>
          <p:cNvPr id="297" name="Google Shape;297;p25"/>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Service.Pipelines: </a:t>
            </a:r>
            <a:r>
              <a:rPr lang="en" sz="1700">
                <a:latin typeface="Raleway"/>
                <a:ea typeface="Raleway"/>
                <a:cs typeface="Raleway"/>
                <a:sym typeface="Raleway"/>
              </a:rPr>
              <a:t>Definiert den Flow von Daten durch den Collector.</a:t>
            </a:r>
            <a:br>
              <a:rPr lang="en" sz="1700">
                <a:latin typeface="Raleway"/>
                <a:ea typeface="Raleway"/>
                <a:cs typeface="Raleway"/>
                <a:sym typeface="Raleway"/>
              </a:rPr>
            </a:br>
            <a:r>
              <a:rPr lang="en" sz="1700">
                <a:latin typeface="Raleway"/>
                <a:ea typeface="Raleway"/>
                <a:cs typeface="Raleway"/>
                <a:sym typeface="Raleway"/>
              </a:rPr>
              <a:t>Receivers -&gt; Processors -&gt; Exporters</a:t>
            </a:r>
            <a:r>
              <a:rPr b="1" lang="en" sz="1700">
                <a:latin typeface="Raleway"/>
                <a:ea typeface="Raleway"/>
                <a:cs typeface="Raleway"/>
                <a:sym typeface="Raleway"/>
              </a:rPr>
              <a:t> </a:t>
            </a:r>
            <a:endParaRPr sz="1700">
              <a:latin typeface="Raleway"/>
              <a:ea typeface="Raleway"/>
              <a:cs typeface="Raleway"/>
              <a:sym typeface="Raleway"/>
            </a:endParaRPr>
          </a:p>
        </p:txBody>
      </p:sp>
      <p:sp>
        <p:nvSpPr>
          <p:cNvPr id="298" name="Google Shape;298;p25"/>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Service.Telemetry</a:t>
            </a:r>
            <a:r>
              <a:rPr lang="en" sz="1700">
                <a:latin typeface="Raleway"/>
                <a:ea typeface="Raleway"/>
                <a:cs typeface="Raleway"/>
                <a:sym typeface="Raleway"/>
              </a:rPr>
              <a:t>: Konfiguriere Metriken und Logs des Collector selbst.</a:t>
            </a:r>
            <a:endParaRPr sz="1700">
              <a:latin typeface="Raleway"/>
              <a:ea typeface="Raleway"/>
              <a:cs typeface="Raleway"/>
              <a:sym typeface="Raleway"/>
            </a:endParaRPr>
          </a:p>
        </p:txBody>
      </p:sp>
      <p:sp>
        <p:nvSpPr>
          <p:cNvPr id="299" name="Google Shape;299;p2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2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301" name="Google Shape;301;p2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5"/>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303" name="Google Shape;303;p2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5"/>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305" name="Google Shape;305;p25"/>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Für Authentication bei Receivers und Exporters müssen diese mittels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Extensions zuerst aktiviert werden!</a:t>
            </a:r>
            <a:endParaRPr sz="1700">
              <a:latin typeface="Raleway"/>
              <a:ea typeface="Raleway"/>
              <a:cs typeface="Raleway"/>
              <a:sym typeface="Raleway"/>
            </a:endParaRPr>
          </a:p>
        </p:txBody>
      </p:sp>
      <p:sp>
        <p:nvSpPr>
          <p:cNvPr id="306" name="Google Shape;306;p2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5"/>
          <p:cNvPicPr preferRelativeResize="0"/>
          <p:nvPr/>
        </p:nvPicPr>
        <p:blipFill>
          <a:blip r:embed="rId4">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6"/>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313" name="Google Shape;313;p26"/>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Open Telemetry Komponenten</a:t>
            </a:r>
            <a:endParaRPr b="1" sz="440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NoCollector</a:t>
            </a:r>
            <a:endParaRPr/>
          </a:p>
        </p:txBody>
      </p:sp>
      <p:sp>
        <p:nvSpPr>
          <p:cNvPr id="319" name="Google Shape;319;p2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27"/>
          <p:cNvPicPr preferRelativeResize="0"/>
          <p:nvPr/>
        </p:nvPicPr>
        <p:blipFill>
          <a:blip r:embed="rId3">
            <a:alphaModFix/>
          </a:blip>
          <a:stretch>
            <a:fillRect/>
          </a:stretch>
        </p:blipFill>
        <p:spPr>
          <a:xfrm>
            <a:off x="0" y="1162400"/>
            <a:ext cx="4874078" cy="1875400"/>
          </a:xfrm>
          <a:prstGeom prst="rect">
            <a:avLst/>
          </a:prstGeom>
          <a:noFill/>
          <a:ln>
            <a:noFill/>
          </a:ln>
        </p:spPr>
      </p:pic>
      <p:sp>
        <p:nvSpPr>
          <p:cNvPr id="321" name="Google Shape;321;p27"/>
          <p:cNvSpPr txBox="1"/>
          <p:nvPr/>
        </p:nvSpPr>
        <p:spPr>
          <a:xfrm>
            <a:off x="1245825" y="299142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müssen keine zusätzlichen Komponenten genutzt werden</a:t>
            </a:r>
            <a:endParaRPr sz="1700">
              <a:latin typeface="Raleway"/>
              <a:ea typeface="Raleway"/>
              <a:cs typeface="Raleway"/>
              <a:sym typeface="Raleway"/>
            </a:endParaRPr>
          </a:p>
        </p:txBody>
      </p:sp>
      <p:sp>
        <p:nvSpPr>
          <p:cNvPr id="322" name="Google Shape;322;p27"/>
          <p:cNvSpPr/>
          <p:nvPr/>
        </p:nvSpPr>
        <p:spPr>
          <a:xfrm>
            <a:off x="350682" y="28381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7"/>
          <p:cNvPicPr preferRelativeResize="0"/>
          <p:nvPr/>
        </p:nvPicPr>
        <p:blipFill>
          <a:blip r:embed="rId4">
            <a:alphaModFix/>
          </a:blip>
          <a:stretch>
            <a:fillRect/>
          </a:stretch>
        </p:blipFill>
        <p:spPr>
          <a:xfrm rot="-178563">
            <a:off x="469621" y="3050904"/>
            <a:ext cx="514913" cy="391643"/>
          </a:xfrm>
          <a:prstGeom prst="rect">
            <a:avLst/>
          </a:prstGeom>
          <a:noFill/>
          <a:ln>
            <a:noFill/>
          </a:ln>
        </p:spPr>
      </p:pic>
      <p:sp>
        <p:nvSpPr>
          <p:cNvPr id="324" name="Google Shape;324;p27"/>
          <p:cNvSpPr txBox="1"/>
          <p:nvPr/>
        </p:nvSpPr>
        <p:spPr>
          <a:xfrm>
            <a:off x="1154400" y="3688088"/>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Service muss das Backend kennen und Daten schicken können.</a:t>
            </a:r>
            <a:br>
              <a:rPr lang="en" sz="1700">
                <a:latin typeface="Raleway"/>
                <a:ea typeface="Raleway"/>
                <a:cs typeface="Raleway"/>
                <a:sym typeface="Raleway"/>
              </a:rPr>
            </a:br>
            <a:r>
              <a:rPr lang="en" sz="1700">
                <a:latin typeface="Raleway"/>
                <a:ea typeface="Raleway"/>
                <a:cs typeface="Raleway"/>
                <a:sym typeface="Raleway"/>
              </a:rPr>
              <a:t>Oft problematisch aufgrund von Authentication und Network-Requirements.</a:t>
            </a:r>
            <a:endParaRPr sz="1700">
              <a:latin typeface="Raleway"/>
              <a:ea typeface="Raleway"/>
              <a:cs typeface="Raleway"/>
              <a:sym typeface="Raleway"/>
            </a:endParaRPr>
          </a:p>
        </p:txBody>
      </p:sp>
      <p:sp>
        <p:nvSpPr>
          <p:cNvPr id="325" name="Google Shape;325;p27"/>
          <p:cNvSpPr/>
          <p:nvPr/>
        </p:nvSpPr>
        <p:spPr>
          <a:xfrm>
            <a:off x="361682" y="37479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txBox="1"/>
          <p:nvPr/>
        </p:nvSpPr>
        <p:spPr>
          <a:xfrm>
            <a:off x="5579700" y="1968100"/>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Applikation sollte SDK nutzen!</a:t>
            </a:r>
            <a:endParaRPr sz="1700">
              <a:latin typeface="Raleway"/>
              <a:ea typeface="Raleway"/>
              <a:cs typeface="Raleway"/>
              <a:sym typeface="Raleway"/>
            </a:endParaRPr>
          </a:p>
        </p:txBody>
      </p:sp>
      <p:sp>
        <p:nvSpPr>
          <p:cNvPr id="327" name="Google Shape;327;p27"/>
          <p:cNvSpPr/>
          <p:nvPr/>
        </p:nvSpPr>
        <p:spPr>
          <a:xfrm>
            <a:off x="4684557" y="18148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7"/>
          <p:cNvPicPr preferRelativeResize="0"/>
          <p:nvPr/>
        </p:nvPicPr>
        <p:blipFill>
          <a:blip r:embed="rId5">
            <a:alphaModFix/>
          </a:blip>
          <a:stretch>
            <a:fillRect/>
          </a:stretch>
        </p:blipFill>
        <p:spPr>
          <a:xfrm>
            <a:off x="4828518" y="1912757"/>
            <a:ext cx="476674" cy="572699"/>
          </a:xfrm>
          <a:prstGeom prst="rect">
            <a:avLst/>
          </a:prstGeom>
          <a:noFill/>
          <a:ln>
            <a:noFill/>
          </a:ln>
        </p:spPr>
      </p:pic>
      <p:pic>
        <p:nvPicPr>
          <p:cNvPr id="329" name="Google Shape;329;p27"/>
          <p:cNvPicPr preferRelativeResize="0"/>
          <p:nvPr/>
        </p:nvPicPr>
        <p:blipFill>
          <a:blip r:embed="rId6">
            <a:alphaModFix/>
          </a:blip>
          <a:stretch>
            <a:fillRect/>
          </a:stretch>
        </p:blipFill>
        <p:spPr>
          <a:xfrm>
            <a:off x="499848" y="3884873"/>
            <a:ext cx="476676" cy="479102"/>
          </a:xfrm>
          <a:prstGeom prst="rect">
            <a:avLst/>
          </a:prstGeom>
          <a:noFill/>
          <a:ln>
            <a:noFill/>
          </a:ln>
        </p:spPr>
      </p:pic>
      <p:sp>
        <p:nvSpPr>
          <p:cNvPr id="330" name="Google Shape;330;p27"/>
          <p:cNvSpPr txBox="1"/>
          <p:nvPr/>
        </p:nvSpPr>
        <p:spPr>
          <a:xfrm>
            <a:off x="869100" y="25795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"otel-sdk" by </a:t>
            </a:r>
            <a:r>
              <a:rPr lang="en" sz="800" u="sng">
                <a:solidFill>
                  <a:schemeClr val="hlink"/>
                </a:solidFill>
                <a:latin typeface="Raleway"/>
                <a:ea typeface="Raleway"/>
                <a:cs typeface="Raleway"/>
                <a:sym typeface="Raleway"/>
                <a:hlinkClick r:id="rId7"/>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8"/>
              </a:rPr>
              <a:t>CC BY 4.0</a:t>
            </a:r>
            <a:endParaRPr sz="8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0" name="Google Shape;60;p10"/>
          <p:cNvSpPr txBox="1"/>
          <p:nvPr>
            <p:ph idx="12" type="sldNum"/>
          </p:nvPr>
        </p:nvSpPr>
        <p:spPr>
          <a:xfrm>
            <a:off x="8483359" y="465770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 name="Google Shape;61;p10"/>
          <p:cNvSpPr/>
          <p:nvPr/>
        </p:nvSpPr>
        <p:spPr>
          <a:xfrm>
            <a:off x="530775" y="1342900"/>
            <a:ext cx="3662600" cy="408325"/>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Traces, Logs und Metriken</a:t>
            </a:r>
            <a:endParaRPr sz="1800">
              <a:latin typeface="Raleway Medium"/>
              <a:ea typeface="Raleway Medium"/>
              <a:cs typeface="Raleway Medium"/>
              <a:sym typeface="Raleway Medium"/>
            </a:endParaRPr>
          </a:p>
        </p:txBody>
      </p:sp>
      <p:sp>
        <p:nvSpPr>
          <p:cNvPr id="62" name="Google Shape;62;p10"/>
          <p:cNvSpPr/>
          <p:nvPr/>
        </p:nvSpPr>
        <p:spPr>
          <a:xfrm>
            <a:off x="530775" y="1910325"/>
            <a:ext cx="4041225" cy="408300"/>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aleway Medium"/>
                <a:ea typeface="Raleway Medium"/>
                <a:cs typeface="Raleway Medium"/>
                <a:sym typeface="Raleway Medium"/>
              </a:rPr>
              <a:t>Grundlagen Open Telemetry</a:t>
            </a:r>
            <a:endParaRPr sz="1700">
              <a:latin typeface="Raleway Medium"/>
              <a:ea typeface="Raleway Medium"/>
              <a:cs typeface="Raleway Medium"/>
              <a:sym typeface="Raleway Medium"/>
            </a:endParaRPr>
          </a:p>
        </p:txBody>
      </p:sp>
      <p:sp>
        <p:nvSpPr>
          <p:cNvPr id="63" name="Google Shape;63;p10"/>
          <p:cNvSpPr/>
          <p:nvPr/>
        </p:nvSpPr>
        <p:spPr>
          <a:xfrm>
            <a:off x="530775" y="2477745"/>
            <a:ext cx="46566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Open Telemetry Komponenten</a:t>
            </a:r>
            <a:endParaRPr sz="1700">
              <a:latin typeface="Raleway Medium"/>
              <a:ea typeface="Raleway Medium"/>
              <a:cs typeface="Raleway Medium"/>
              <a:sym typeface="Raleway Medium"/>
            </a:endParaRPr>
          </a:p>
        </p:txBody>
      </p:sp>
      <p:sp>
        <p:nvSpPr>
          <p:cNvPr id="64" name="Google Shape;64;p10"/>
          <p:cNvSpPr/>
          <p:nvPr/>
        </p:nvSpPr>
        <p:spPr>
          <a:xfrm>
            <a:off x="530775" y="3045167"/>
            <a:ext cx="589492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Deployment-Patterns von Open Telemetry</a:t>
            </a:r>
            <a:endParaRPr sz="1700">
              <a:latin typeface="Raleway Medium"/>
              <a:ea typeface="Raleway Medium"/>
              <a:cs typeface="Raleway Medium"/>
              <a:sym typeface="Raleway Medium"/>
            </a:endParaRPr>
          </a:p>
        </p:txBody>
      </p:sp>
      <p:sp>
        <p:nvSpPr>
          <p:cNvPr id="65" name="Google Shape;65;p10"/>
          <p:cNvSpPr/>
          <p:nvPr/>
        </p:nvSpPr>
        <p:spPr>
          <a:xfrm>
            <a:off x="530775" y="3612589"/>
            <a:ext cx="70232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Deployment-Patterns im Vergleich</a:t>
            </a:r>
            <a:endParaRPr sz="1700">
              <a:latin typeface="Raleway Medium"/>
              <a:ea typeface="Raleway Medium"/>
              <a:cs typeface="Raleway Medium"/>
              <a:sym typeface="Raleway Medium"/>
            </a:endParaRPr>
          </a:p>
        </p:txBody>
      </p:sp>
      <p:sp>
        <p:nvSpPr>
          <p:cNvPr id="66" name="Google Shape;66;p10"/>
          <p:cNvSpPr/>
          <p:nvPr/>
        </p:nvSpPr>
        <p:spPr>
          <a:xfrm>
            <a:off x="530775" y="4180011"/>
            <a:ext cx="8210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Deployment-Patterns</a:t>
            </a:r>
            <a:endParaRPr sz="1700">
              <a:latin typeface="Raleway Medium"/>
              <a:ea typeface="Raleway Medium"/>
              <a:cs typeface="Raleway Medium"/>
              <a:sym typeface="Raleway Medium"/>
            </a:endParaRPr>
          </a:p>
        </p:txBody>
      </p:sp>
      <p:sp>
        <p:nvSpPr>
          <p:cNvPr id="67" name="Google Shape;67;p10"/>
          <p:cNvSpPr/>
          <p:nvPr/>
        </p:nvSpPr>
        <p:spPr>
          <a:xfrm>
            <a:off x="385400" y="1342900"/>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385400" y="1910322"/>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385400" y="2477745"/>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385400" y="3045167"/>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385400" y="3612589"/>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385400" y="4180011"/>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Agent</a:t>
            </a:r>
            <a:endParaRPr/>
          </a:p>
        </p:txBody>
      </p:sp>
      <p:sp>
        <p:nvSpPr>
          <p:cNvPr id="336" name="Google Shape;336;p2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28"/>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Konfiguration für Backend Kommunikation kann ausgelagert werden.</a:t>
            </a:r>
            <a:br>
              <a:rPr lang="en" sz="1700">
                <a:latin typeface="Raleway"/>
                <a:ea typeface="Raleway"/>
                <a:cs typeface="Raleway"/>
                <a:sym typeface="Raleway"/>
              </a:rPr>
            </a:br>
            <a:r>
              <a:rPr lang="en" sz="1700">
                <a:latin typeface="Raleway"/>
                <a:ea typeface="Raleway"/>
                <a:cs typeface="Raleway"/>
                <a:sym typeface="Raleway"/>
              </a:rPr>
              <a:t>Sidecar-Injection mittels Operator möglich.</a:t>
            </a:r>
            <a:endParaRPr sz="1700">
              <a:latin typeface="Raleway"/>
              <a:ea typeface="Raleway"/>
              <a:cs typeface="Raleway"/>
              <a:sym typeface="Raleway"/>
            </a:endParaRPr>
          </a:p>
        </p:txBody>
      </p:sp>
      <p:sp>
        <p:nvSpPr>
          <p:cNvPr id="338" name="Google Shape;338;p28"/>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8"/>
          <p:cNvPicPr preferRelativeResize="0"/>
          <p:nvPr/>
        </p:nvPicPr>
        <p:blipFill>
          <a:blip r:embed="rId3">
            <a:alphaModFix/>
          </a:blip>
          <a:stretch>
            <a:fillRect/>
          </a:stretch>
        </p:blipFill>
        <p:spPr>
          <a:xfrm rot="-178563">
            <a:off x="469621" y="3203304"/>
            <a:ext cx="514913" cy="391643"/>
          </a:xfrm>
          <a:prstGeom prst="rect">
            <a:avLst/>
          </a:prstGeom>
          <a:noFill/>
          <a:ln>
            <a:noFill/>
          </a:ln>
        </p:spPr>
      </p:pic>
      <p:sp>
        <p:nvSpPr>
          <p:cNvPr id="340" name="Google Shape;340;p28"/>
          <p:cNvSpPr txBox="1"/>
          <p:nvPr/>
        </p:nvSpPr>
        <p:spPr>
          <a:xfrm>
            <a:off x="1154400" y="3840488"/>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Einzelne “Collector” Instanz skaliert nicht zum Support von vielen Applikationen.</a:t>
            </a:r>
            <a:endParaRPr sz="1700">
              <a:latin typeface="Raleway"/>
              <a:ea typeface="Raleway"/>
              <a:cs typeface="Raleway"/>
              <a:sym typeface="Raleway"/>
            </a:endParaRPr>
          </a:p>
        </p:txBody>
      </p:sp>
      <p:sp>
        <p:nvSpPr>
          <p:cNvPr id="341" name="Google Shape;341;p28"/>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28"/>
          <p:cNvPicPr preferRelativeResize="0"/>
          <p:nvPr/>
        </p:nvPicPr>
        <p:blipFill>
          <a:blip r:embed="rId4">
            <a:alphaModFix/>
          </a:blip>
          <a:stretch>
            <a:fillRect/>
          </a:stretch>
        </p:blipFill>
        <p:spPr>
          <a:xfrm>
            <a:off x="499848" y="4037273"/>
            <a:ext cx="476676" cy="479102"/>
          </a:xfrm>
          <a:prstGeom prst="rect">
            <a:avLst/>
          </a:prstGeom>
          <a:noFill/>
          <a:ln>
            <a:noFill/>
          </a:ln>
        </p:spPr>
      </p:pic>
      <p:pic>
        <p:nvPicPr>
          <p:cNvPr id="343" name="Google Shape;343;p28"/>
          <p:cNvPicPr preferRelativeResize="0"/>
          <p:nvPr/>
        </p:nvPicPr>
        <p:blipFill>
          <a:blip r:embed="rId5">
            <a:alphaModFix/>
          </a:blip>
          <a:stretch>
            <a:fillRect/>
          </a:stretch>
        </p:blipFill>
        <p:spPr>
          <a:xfrm>
            <a:off x="423650" y="1199837"/>
            <a:ext cx="7644042" cy="1609475"/>
          </a:xfrm>
          <a:prstGeom prst="rect">
            <a:avLst/>
          </a:prstGeom>
          <a:noFill/>
          <a:ln>
            <a:noFill/>
          </a:ln>
        </p:spPr>
      </p:pic>
      <p:sp>
        <p:nvSpPr>
          <p:cNvPr id="344" name="Google Shape;344;p28"/>
          <p:cNvSpPr txBox="1"/>
          <p:nvPr/>
        </p:nvSpPr>
        <p:spPr>
          <a:xfrm>
            <a:off x="1878750" y="244713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"otel-agent-sdk" by </a:t>
            </a:r>
            <a:r>
              <a:rPr lang="en" sz="800" u="sng">
                <a:solidFill>
                  <a:schemeClr val="hlink"/>
                </a:solidFill>
                <a:latin typeface="Raleway"/>
                <a:ea typeface="Raleway"/>
                <a:cs typeface="Raleway"/>
                <a:sym typeface="Raleway"/>
                <a:hlinkClick r:id="rId6"/>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7"/>
              </a:rPr>
              <a:t>CC BY 4.0</a:t>
            </a:r>
            <a:endParaRPr sz="800">
              <a:solidFill>
                <a:schemeClr val="dk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9"/>
          <p:cNvPicPr preferRelativeResize="0"/>
          <p:nvPr/>
        </p:nvPicPr>
        <p:blipFill>
          <a:blip r:embed="rId3">
            <a:alphaModFix/>
          </a:blip>
          <a:stretch>
            <a:fillRect/>
          </a:stretch>
        </p:blipFill>
        <p:spPr>
          <a:xfrm>
            <a:off x="1207025" y="1201725"/>
            <a:ext cx="6189937" cy="1756025"/>
          </a:xfrm>
          <a:prstGeom prst="rect">
            <a:avLst/>
          </a:prstGeom>
          <a:noFill/>
          <a:ln>
            <a:noFill/>
          </a:ln>
        </p:spPr>
      </p:pic>
      <p:sp>
        <p:nvSpPr>
          <p:cNvPr id="350" name="Google Shape;3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Gateway</a:t>
            </a:r>
            <a:endParaRPr/>
          </a:p>
        </p:txBody>
      </p:sp>
      <p:sp>
        <p:nvSpPr>
          <p:cNvPr id="351" name="Google Shape;351;p2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29"/>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Zentrale Konfiguration und Weiterleitung.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Skalierbar.</a:t>
            </a:r>
            <a:endParaRPr sz="1700">
              <a:latin typeface="Raleway"/>
              <a:ea typeface="Raleway"/>
              <a:cs typeface="Raleway"/>
              <a:sym typeface="Raleway"/>
            </a:endParaRPr>
          </a:p>
        </p:txBody>
      </p:sp>
      <p:sp>
        <p:nvSpPr>
          <p:cNvPr id="353" name="Google Shape;353;p29"/>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29"/>
          <p:cNvPicPr preferRelativeResize="0"/>
          <p:nvPr/>
        </p:nvPicPr>
        <p:blipFill>
          <a:blip r:embed="rId4">
            <a:alphaModFix/>
          </a:blip>
          <a:stretch>
            <a:fillRect/>
          </a:stretch>
        </p:blipFill>
        <p:spPr>
          <a:xfrm rot="-178563">
            <a:off x="469621" y="3203304"/>
            <a:ext cx="514913" cy="391643"/>
          </a:xfrm>
          <a:prstGeom prst="rect">
            <a:avLst/>
          </a:prstGeom>
          <a:noFill/>
          <a:ln>
            <a:noFill/>
          </a:ln>
        </p:spPr>
      </p:pic>
      <p:sp>
        <p:nvSpPr>
          <p:cNvPr id="355" name="Google Shape;355;p29"/>
          <p:cNvSpPr txBox="1"/>
          <p:nvPr/>
        </p:nvSpPr>
        <p:spPr>
          <a:xfrm>
            <a:off x="1154400" y="3840488"/>
            <a:ext cx="7677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Multi-Tier Collector Setups können notwendig sein für manche Use-Cases.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Multi-Tier Collector Setups erhöhen Latency</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 weiterer Service der gewartet werden muss.</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p:txBody>
      </p:sp>
      <p:sp>
        <p:nvSpPr>
          <p:cNvPr id="356" name="Google Shape;356;p29"/>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29"/>
          <p:cNvPicPr preferRelativeResize="0"/>
          <p:nvPr/>
        </p:nvPicPr>
        <p:blipFill>
          <a:blip r:embed="rId5">
            <a:alphaModFix/>
          </a:blip>
          <a:stretch>
            <a:fillRect/>
          </a:stretch>
        </p:blipFill>
        <p:spPr>
          <a:xfrm>
            <a:off x="499848" y="4037273"/>
            <a:ext cx="476676" cy="479102"/>
          </a:xfrm>
          <a:prstGeom prst="rect">
            <a:avLst/>
          </a:prstGeom>
          <a:noFill/>
          <a:ln>
            <a:noFill/>
          </a:ln>
        </p:spPr>
      </p:pic>
      <p:sp>
        <p:nvSpPr>
          <p:cNvPr id="358" name="Google Shape;358;p29"/>
          <p:cNvSpPr txBox="1"/>
          <p:nvPr/>
        </p:nvSpPr>
        <p:spPr>
          <a:xfrm>
            <a:off x="1371525" y="257173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"otel-gateway-sdk" by </a:t>
            </a:r>
            <a:r>
              <a:rPr lang="en" sz="800" u="sng">
                <a:solidFill>
                  <a:schemeClr val="hlink"/>
                </a:solidFill>
                <a:latin typeface="Raleway"/>
                <a:ea typeface="Raleway"/>
                <a:cs typeface="Raleway"/>
                <a:sym typeface="Raleway"/>
                <a:hlinkClick r:id="rId6"/>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7"/>
              </a:rPr>
              <a:t>CC BY 4.0</a:t>
            </a:r>
            <a:endParaRPr sz="800">
              <a:solidFill>
                <a:schemeClr val="dk2"/>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Gateway</a:t>
            </a:r>
            <a:endParaRPr/>
          </a:p>
        </p:txBody>
      </p:sp>
      <p:sp>
        <p:nvSpPr>
          <p:cNvPr id="364" name="Google Shape;364;p3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30"/>
          <p:cNvPicPr preferRelativeResize="0"/>
          <p:nvPr/>
        </p:nvPicPr>
        <p:blipFill>
          <a:blip r:embed="rId3">
            <a:alphaModFix/>
          </a:blip>
          <a:stretch>
            <a:fillRect/>
          </a:stretch>
        </p:blipFill>
        <p:spPr>
          <a:xfrm>
            <a:off x="152400" y="1308225"/>
            <a:ext cx="8839204" cy="2835623"/>
          </a:xfrm>
          <a:prstGeom prst="rect">
            <a:avLst/>
          </a:prstGeom>
          <a:noFill/>
          <a:ln>
            <a:noFill/>
          </a:ln>
        </p:spPr>
      </p:pic>
      <p:sp>
        <p:nvSpPr>
          <p:cNvPr id="366" name="Google Shape;366;p30"/>
          <p:cNvSpPr/>
          <p:nvPr/>
        </p:nvSpPr>
        <p:spPr>
          <a:xfrm>
            <a:off x="311707" y="41947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30"/>
          <p:cNvPicPr preferRelativeResize="0"/>
          <p:nvPr/>
        </p:nvPicPr>
        <p:blipFill>
          <a:blip r:embed="rId4">
            <a:alphaModFix/>
          </a:blip>
          <a:stretch>
            <a:fillRect/>
          </a:stretch>
        </p:blipFill>
        <p:spPr>
          <a:xfrm>
            <a:off x="446518" y="4265237"/>
            <a:ext cx="483158" cy="606251"/>
          </a:xfrm>
          <a:prstGeom prst="rect">
            <a:avLst/>
          </a:prstGeom>
          <a:noFill/>
          <a:ln>
            <a:noFill/>
          </a:ln>
        </p:spPr>
      </p:pic>
      <p:sp>
        <p:nvSpPr>
          <p:cNvPr id="368" name="Google Shape;368;p30"/>
          <p:cNvSpPr txBox="1"/>
          <p:nvPr/>
        </p:nvSpPr>
        <p:spPr>
          <a:xfrm>
            <a:off x="1154400" y="4347100"/>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Benutze den </a:t>
            </a:r>
            <a:r>
              <a:rPr lang="en" sz="1700" u="sng">
                <a:solidFill>
                  <a:schemeClr val="hlink"/>
                </a:solidFill>
                <a:latin typeface="Raleway"/>
                <a:ea typeface="Raleway"/>
                <a:cs typeface="Raleway"/>
                <a:sym typeface="Raleway"/>
                <a:hlinkClick r:id="rId5"/>
              </a:rPr>
              <a:t>Loabalancing Exporter</a:t>
            </a:r>
            <a:r>
              <a:rPr lang="en" sz="1700">
                <a:latin typeface="Raleway"/>
                <a:ea typeface="Raleway"/>
                <a:cs typeface="Raleway"/>
                <a:sym typeface="Raleway"/>
              </a:rPr>
              <a:t>!</a:t>
            </a:r>
            <a:endParaRPr sz="17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Fan-Out</a:t>
            </a:r>
            <a:endParaRPr/>
          </a:p>
        </p:txBody>
      </p:sp>
      <p:sp>
        <p:nvSpPr>
          <p:cNvPr id="374" name="Google Shape;374;p3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31"/>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Agents (oder Gateways) können genutzt werden um Daten zu mehreren</a:t>
            </a:r>
            <a:br>
              <a:rPr lang="en" sz="1700">
                <a:latin typeface="Raleway"/>
                <a:ea typeface="Raleway"/>
                <a:cs typeface="Raleway"/>
                <a:sym typeface="Raleway"/>
              </a:rPr>
            </a:br>
            <a:r>
              <a:rPr lang="en" sz="1700">
                <a:latin typeface="Raleway"/>
                <a:ea typeface="Raleway"/>
                <a:cs typeface="Raleway"/>
                <a:sym typeface="Raleway"/>
              </a:rPr>
              <a:t>Backends zu senden</a:t>
            </a:r>
            <a:endParaRPr sz="1700">
              <a:latin typeface="Raleway"/>
              <a:ea typeface="Raleway"/>
              <a:cs typeface="Raleway"/>
              <a:sym typeface="Raleway"/>
            </a:endParaRPr>
          </a:p>
        </p:txBody>
      </p:sp>
      <p:sp>
        <p:nvSpPr>
          <p:cNvPr id="376" name="Google Shape;376;p31"/>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1"/>
          <p:cNvPicPr preferRelativeResize="0"/>
          <p:nvPr/>
        </p:nvPicPr>
        <p:blipFill>
          <a:blip r:embed="rId3">
            <a:alphaModFix/>
          </a:blip>
          <a:stretch>
            <a:fillRect/>
          </a:stretch>
        </p:blipFill>
        <p:spPr>
          <a:xfrm rot="-178563">
            <a:off x="469621" y="3203304"/>
            <a:ext cx="514913" cy="391643"/>
          </a:xfrm>
          <a:prstGeom prst="rect">
            <a:avLst/>
          </a:prstGeom>
          <a:noFill/>
          <a:ln>
            <a:noFill/>
          </a:ln>
        </p:spPr>
      </p:pic>
      <p:sp>
        <p:nvSpPr>
          <p:cNvPr id="378" name="Google Shape;378;p31"/>
          <p:cNvSpPr txBox="1"/>
          <p:nvPr/>
        </p:nvSpPr>
        <p:spPr>
          <a:xfrm>
            <a:off x="1154400" y="3916688"/>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Braucht mehr Konfigurationsaufwand und Wartung.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Daten können dupliziert werden und mehr Speicher verbrauchen.</a:t>
            </a:r>
            <a:endParaRPr sz="1700">
              <a:latin typeface="Raleway"/>
              <a:ea typeface="Raleway"/>
              <a:cs typeface="Raleway"/>
              <a:sym typeface="Raleway"/>
            </a:endParaRPr>
          </a:p>
        </p:txBody>
      </p:sp>
      <p:sp>
        <p:nvSpPr>
          <p:cNvPr id="379" name="Google Shape;379;p31"/>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1"/>
          <p:cNvPicPr preferRelativeResize="0"/>
          <p:nvPr/>
        </p:nvPicPr>
        <p:blipFill>
          <a:blip r:embed="rId4">
            <a:alphaModFix/>
          </a:blip>
          <a:stretch>
            <a:fillRect/>
          </a:stretch>
        </p:blipFill>
        <p:spPr>
          <a:xfrm>
            <a:off x="499848" y="4037273"/>
            <a:ext cx="476676" cy="479102"/>
          </a:xfrm>
          <a:prstGeom prst="rect">
            <a:avLst/>
          </a:prstGeom>
          <a:noFill/>
          <a:ln>
            <a:noFill/>
          </a:ln>
        </p:spPr>
      </p:pic>
      <p:pic>
        <p:nvPicPr>
          <p:cNvPr id="381" name="Google Shape;381;p31"/>
          <p:cNvPicPr preferRelativeResize="0"/>
          <p:nvPr/>
        </p:nvPicPr>
        <p:blipFill>
          <a:blip r:embed="rId5">
            <a:alphaModFix/>
          </a:blip>
          <a:stretch>
            <a:fillRect/>
          </a:stretch>
        </p:blipFill>
        <p:spPr>
          <a:xfrm>
            <a:off x="659625" y="1246325"/>
            <a:ext cx="7268224" cy="1668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Deployment-Patterns: Vergleich</a:t>
            </a:r>
            <a:endParaRPr/>
          </a:p>
        </p:txBody>
      </p:sp>
      <p:sp>
        <p:nvSpPr>
          <p:cNvPr id="387" name="Google Shape;387;p3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32"/>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No Collector</a:t>
            </a:r>
            <a:r>
              <a:rPr lang="en" sz="1700">
                <a:solidFill>
                  <a:schemeClr val="dk1"/>
                </a:solidFill>
                <a:latin typeface="Raleway"/>
                <a:ea typeface="Raleway"/>
                <a:cs typeface="Raleway"/>
                <a:sym typeface="Raleway"/>
              </a:rPr>
              <a:t>: “Nur” Open Telemetry SDK und Backends</a:t>
            </a:r>
            <a:endParaRPr sz="1700">
              <a:latin typeface="Raleway"/>
              <a:ea typeface="Raleway"/>
              <a:cs typeface="Raleway"/>
              <a:sym typeface="Raleway"/>
            </a:endParaRPr>
          </a:p>
        </p:txBody>
      </p:sp>
      <p:sp>
        <p:nvSpPr>
          <p:cNvPr id="389" name="Google Shape;389;p32"/>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Agent</a:t>
            </a:r>
            <a:r>
              <a:rPr lang="en" sz="1700">
                <a:solidFill>
                  <a:schemeClr val="dk1"/>
                </a:solidFill>
                <a:latin typeface="Raleway"/>
                <a:ea typeface="Raleway"/>
                <a:cs typeface="Raleway"/>
                <a:sym typeface="Raleway"/>
              </a:rPr>
              <a:t>: Collector Instanzen als Sidecar oder Stand-Alone</a:t>
            </a:r>
            <a:endParaRPr sz="1700">
              <a:latin typeface="Raleway"/>
              <a:ea typeface="Raleway"/>
              <a:cs typeface="Raleway"/>
              <a:sym typeface="Raleway"/>
            </a:endParaRPr>
          </a:p>
        </p:txBody>
      </p:sp>
      <p:sp>
        <p:nvSpPr>
          <p:cNvPr id="390" name="Google Shape;390;p32"/>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Gateway</a:t>
            </a:r>
            <a:r>
              <a:rPr lang="en" sz="1700">
                <a:solidFill>
                  <a:schemeClr val="dk1"/>
                </a:solidFill>
                <a:latin typeface="Raleway"/>
                <a:ea typeface="Raleway"/>
                <a:cs typeface="Raleway"/>
                <a:sym typeface="Raleway"/>
              </a:rPr>
              <a:t>: mehrere Collector Instanzen und Loadbalancer als Open Telemetry Service</a:t>
            </a:r>
            <a:endParaRPr sz="1700">
              <a:latin typeface="Raleway"/>
              <a:ea typeface="Raleway"/>
              <a:cs typeface="Raleway"/>
              <a:sym typeface="Raleway"/>
            </a:endParaRPr>
          </a:p>
        </p:txBody>
      </p:sp>
      <p:sp>
        <p:nvSpPr>
          <p:cNvPr id="391" name="Google Shape;391;p3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Fan-Out</a:t>
            </a:r>
            <a:r>
              <a:rPr lang="en" sz="1700">
                <a:solidFill>
                  <a:schemeClr val="dk1"/>
                </a:solidFill>
                <a:latin typeface="Raleway"/>
                <a:ea typeface="Raleway"/>
                <a:cs typeface="Raleway"/>
                <a:sym typeface="Raleway"/>
              </a:rPr>
              <a:t>: Nutzen von Collector Instanzen um mehrere Ziele anzureichern (weitere Collector Instanzen oder Backends)</a:t>
            </a:r>
            <a:endParaRPr sz="1700">
              <a:latin typeface="Raleway"/>
              <a:ea typeface="Raleway"/>
              <a:cs typeface="Raleway"/>
              <a:sym typeface="Raleway"/>
            </a:endParaRPr>
          </a:p>
        </p:txBody>
      </p:sp>
      <p:sp>
        <p:nvSpPr>
          <p:cNvPr id="395" name="Google Shape;395;p3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32"/>
          <p:cNvPicPr preferRelativeResize="0"/>
          <p:nvPr/>
        </p:nvPicPr>
        <p:blipFill>
          <a:blip r:embed="rId3">
            <a:alphaModFix/>
          </a:blip>
          <a:stretch>
            <a:fillRect/>
          </a:stretch>
        </p:blipFill>
        <p:spPr>
          <a:xfrm>
            <a:off x="495968" y="1587312"/>
            <a:ext cx="483158" cy="606251"/>
          </a:xfrm>
          <a:prstGeom prst="rect">
            <a:avLst/>
          </a:prstGeom>
          <a:noFill/>
          <a:ln>
            <a:noFill/>
          </a:ln>
        </p:spPr>
      </p:pic>
      <p:pic>
        <p:nvPicPr>
          <p:cNvPr id="397" name="Google Shape;397;p32"/>
          <p:cNvPicPr preferRelativeResize="0"/>
          <p:nvPr/>
        </p:nvPicPr>
        <p:blipFill>
          <a:blip r:embed="rId3">
            <a:alphaModFix/>
          </a:blip>
          <a:stretch>
            <a:fillRect/>
          </a:stretch>
        </p:blipFill>
        <p:spPr>
          <a:xfrm>
            <a:off x="495968" y="2419350"/>
            <a:ext cx="483158" cy="606251"/>
          </a:xfrm>
          <a:prstGeom prst="rect">
            <a:avLst/>
          </a:prstGeom>
          <a:noFill/>
          <a:ln>
            <a:noFill/>
          </a:ln>
        </p:spPr>
      </p:pic>
      <p:pic>
        <p:nvPicPr>
          <p:cNvPr id="398" name="Google Shape;398;p32"/>
          <p:cNvPicPr preferRelativeResize="0"/>
          <p:nvPr/>
        </p:nvPicPr>
        <p:blipFill>
          <a:blip r:embed="rId3">
            <a:alphaModFix/>
          </a:blip>
          <a:stretch>
            <a:fillRect/>
          </a:stretch>
        </p:blipFill>
        <p:spPr>
          <a:xfrm>
            <a:off x="495968" y="3321925"/>
            <a:ext cx="483158" cy="606251"/>
          </a:xfrm>
          <a:prstGeom prst="rect">
            <a:avLst/>
          </a:prstGeom>
          <a:noFill/>
          <a:ln>
            <a:noFill/>
          </a:ln>
        </p:spPr>
      </p:pic>
      <p:pic>
        <p:nvPicPr>
          <p:cNvPr id="399" name="Google Shape;399;p32"/>
          <p:cNvPicPr preferRelativeResize="0"/>
          <p:nvPr/>
        </p:nvPicPr>
        <p:blipFill>
          <a:blip r:embed="rId3">
            <a:alphaModFix/>
          </a:blip>
          <a:stretch>
            <a:fillRect/>
          </a:stretch>
        </p:blipFill>
        <p:spPr>
          <a:xfrm>
            <a:off x="496068" y="4156787"/>
            <a:ext cx="483158" cy="60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Vergleich</a:t>
            </a:r>
            <a:endParaRPr/>
          </a:p>
        </p:txBody>
      </p:sp>
      <p:sp>
        <p:nvSpPr>
          <p:cNvPr id="405" name="Google Shape;405;p3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33"/>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Patterns bauen aufeinander auf und können einzeln oder gemeinsam</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eingesetzt werden (zB Agent und Gateway)</a:t>
            </a:r>
            <a:endParaRPr sz="1700">
              <a:latin typeface="Raleway"/>
              <a:ea typeface="Raleway"/>
              <a:cs typeface="Raleway"/>
              <a:sym typeface="Raleway"/>
            </a:endParaRPr>
          </a:p>
        </p:txBody>
      </p:sp>
      <p:sp>
        <p:nvSpPr>
          <p:cNvPr id="407" name="Google Shape;407;p33"/>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Umso mehr Collector Instanzen im Einsatz umso mehr Konfiguration und</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Komponenten müssen zusätzlich überwacht und gewartet werden</a:t>
            </a:r>
            <a:endParaRPr sz="1700">
              <a:latin typeface="Raleway"/>
              <a:ea typeface="Raleway"/>
              <a:cs typeface="Raleway"/>
              <a:sym typeface="Raleway"/>
            </a:endParaRPr>
          </a:p>
        </p:txBody>
      </p:sp>
      <p:sp>
        <p:nvSpPr>
          <p:cNvPr id="408" name="Google Shape;408;p33"/>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Nutze und Verbinde die Patterns dem Use-Case entsprechend.</a:t>
            </a:r>
            <a:endParaRPr sz="1700">
              <a:latin typeface="Raleway"/>
              <a:ea typeface="Raleway"/>
              <a:cs typeface="Raleway"/>
              <a:sym typeface="Raleway"/>
            </a:endParaRPr>
          </a:p>
        </p:txBody>
      </p:sp>
      <p:sp>
        <p:nvSpPr>
          <p:cNvPr id="409" name="Google Shape;409;p3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33"/>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11" name="Google Shape;411;p33"/>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3"/>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13" name="Google Shape;413;p33"/>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3"/>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15" name="Google Shape;415;p33"/>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Helm-Charts und Operator unterstützen bei der Konfiguration und Wartung von Collector Instanzen (mehr dazu später)</a:t>
            </a:r>
            <a:endParaRPr sz="1700">
              <a:latin typeface="Raleway"/>
              <a:ea typeface="Raleway"/>
              <a:cs typeface="Raleway"/>
              <a:sym typeface="Raleway"/>
            </a:endParaRPr>
          </a:p>
        </p:txBody>
      </p:sp>
      <p:sp>
        <p:nvSpPr>
          <p:cNvPr id="416" name="Google Shape;416;p33"/>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3"/>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4"/>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423" name="Google Shape;423;p34"/>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Deployment Patterns</a:t>
            </a:r>
            <a:endParaRPr b="1" sz="4400">
              <a:solidFill>
                <a:srgbClr val="FFFFFF"/>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Komponenten</a:t>
            </a:r>
            <a:endParaRPr/>
          </a:p>
          <a:p>
            <a:pPr indent="0" lvl="0" marL="0" rtl="0" algn="l">
              <a:spcBef>
                <a:spcPts val="0"/>
              </a:spcBef>
              <a:spcAft>
                <a:spcPts val="0"/>
              </a:spcAft>
              <a:buNone/>
            </a:pPr>
            <a:r>
              <a:t/>
            </a:r>
            <a:endParaRPr/>
          </a:p>
        </p:txBody>
      </p:sp>
      <p:sp>
        <p:nvSpPr>
          <p:cNvPr id="429" name="Google Shape;429;p3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35"/>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Charts</a:t>
            </a:r>
            <a:r>
              <a:rPr lang="en" sz="1700">
                <a:latin typeface="Raleway"/>
                <a:ea typeface="Raleway"/>
                <a:cs typeface="Raleway"/>
                <a:sym typeface="Raleway"/>
              </a:rPr>
              <a:t>: Die jeweiligen “packages” die installiert werden können.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Bestehen aus einer Menge von Kubernetes Resource Templates.</a:t>
            </a:r>
            <a:endParaRPr sz="1700">
              <a:latin typeface="Raleway"/>
              <a:ea typeface="Raleway"/>
              <a:cs typeface="Raleway"/>
              <a:sym typeface="Raleway"/>
            </a:endParaRPr>
          </a:p>
        </p:txBody>
      </p:sp>
      <p:sp>
        <p:nvSpPr>
          <p:cNvPr id="431" name="Google Shape;431;p35"/>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Chart-Repository</a:t>
            </a:r>
            <a:r>
              <a:rPr lang="en" sz="1700">
                <a:latin typeface="Raleway"/>
                <a:ea typeface="Raleway"/>
                <a:cs typeface="Raleway"/>
                <a:sym typeface="Raleway"/>
              </a:rPr>
              <a:t>: Ein Chart-Repository beinhält ein oder mehrere Charts.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Charts können aber auch direkt von ihrem Quellcode aus installiert werden.</a:t>
            </a:r>
            <a:endParaRPr sz="1700">
              <a:latin typeface="Raleway"/>
              <a:ea typeface="Raleway"/>
              <a:cs typeface="Raleway"/>
              <a:sym typeface="Raleway"/>
            </a:endParaRPr>
          </a:p>
        </p:txBody>
      </p:sp>
      <p:sp>
        <p:nvSpPr>
          <p:cNvPr id="432" name="Google Shape;432;p35"/>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Helm CLI</a:t>
            </a:r>
            <a:r>
              <a:rPr lang="en" sz="1700">
                <a:latin typeface="Raleway"/>
                <a:ea typeface="Raleway"/>
                <a:cs typeface="Raleway"/>
                <a:sym typeface="Raleway"/>
              </a:rPr>
              <a:t>: Notwendig zur Durchführung von Helm Befehlen</a:t>
            </a:r>
            <a:endParaRPr sz="1700">
              <a:latin typeface="Raleway"/>
              <a:ea typeface="Raleway"/>
              <a:cs typeface="Raleway"/>
              <a:sym typeface="Raleway"/>
            </a:endParaRPr>
          </a:p>
        </p:txBody>
      </p:sp>
      <p:sp>
        <p:nvSpPr>
          <p:cNvPr id="433" name="Google Shape;433;p3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35" name="Google Shape;435;p3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5"/>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37" name="Google Shape;437;p3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35"/>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39" name="Google Shape;439;p35"/>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Release</a:t>
            </a:r>
            <a:r>
              <a:rPr lang="en" sz="1700">
                <a:latin typeface="Raleway"/>
                <a:ea typeface="Raleway"/>
                <a:cs typeface="Raleway"/>
                <a:sym typeface="Raleway"/>
              </a:rPr>
              <a:t>: Eine laufende Instanz eines Charts in einem Cluster.</a:t>
            </a:r>
            <a:endParaRPr sz="1700">
              <a:latin typeface="Raleway"/>
              <a:ea typeface="Raleway"/>
              <a:cs typeface="Raleway"/>
              <a:sym typeface="Raleway"/>
            </a:endParaRPr>
          </a:p>
        </p:txBody>
      </p:sp>
      <p:sp>
        <p:nvSpPr>
          <p:cNvPr id="440" name="Google Shape;440;p3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35"/>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Komponenten</a:t>
            </a:r>
            <a:endParaRPr/>
          </a:p>
          <a:p>
            <a:pPr indent="0" lvl="0" marL="0" rtl="0" algn="l">
              <a:spcBef>
                <a:spcPts val="0"/>
              </a:spcBef>
              <a:spcAft>
                <a:spcPts val="0"/>
              </a:spcAft>
              <a:buNone/>
            </a:pPr>
            <a:r>
              <a:t/>
            </a:r>
            <a:endParaRPr/>
          </a:p>
        </p:txBody>
      </p:sp>
      <p:sp>
        <p:nvSpPr>
          <p:cNvPr id="447" name="Google Shape;447;p3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36"/>
          <p:cNvPicPr preferRelativeResize="0"/>
          <p:nvPr/>
        </p:nvPicPr>
        <p:blipFill>
          <a:blip r:embed="rId3">
            <a:alphaModFix/>
          </a:blip>
          <a:stretch>
            <a:fillRect/>
          </a:stretch>
        </p:blipFill>
        <p:spPr>
          <a:xfrm>
            <a:off x="195275" y="1246325"/>
            <a:ext cx="8045062"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a:t>
            </a:r>
            <a:endParaRPr/>
          </a:p>
          <a:p>
            <a:pPr indent="0" lvl="0" marL="0" rtl="0" algn="l">
              <a:spcBef>
                <a:spcPts val="0"/>
              </a:spcBef>
              <a:spcAft>
                <a:spcPts val="0"/>
              </a:spcAft>
              <a:buNone/>
            </a:pPr>
            <a:r>
              <a:t/>
            </a:r>
            <a:endParaRPr/>
          </a:p>
        </p:txBody>
      </p:sp>
      <p:sp>
        <p:nvSpPr>
          <p:cNvPr id="454" name="Google Shape;454;p3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37"/>
          <p:cNvSpPr txBox="1"/>
          <p:nvPr/>
        </p:nvSpPr>
        <p:spPr>
          <a:xfrm>
            <a:off x="1256300" y="14234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Keine Installation am Cluster notwendig. Helm funktioniert sofort.</a:t>
            </a:r>
            <a:endParaRPr sz="1700">
              <a:latin typeface="Raleway"/>
              <a:ea typeface="Raleway"/>
              <a:cs typeface="Raleway"/>
              <a:sym typeface="Raleway"/>
            </a:endParaRPr>
          </a:p>
        </p:txBody>
      </p:sp>
      <p:sp>
        <p:nvSpPr>
          <p:cNvPr id="456" name="Google Shape;456;p37"/>
          <p:cNvSpPr/>
          <p:nvPr/>
        </p:nvSpPr>
        <p:spPr>
          <a:xfrm>
            <a:off x="361157" y="12701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nvSpPr>
        <p:spPr>
          <a:xfrm>
            <a:off x="1256300" y="2109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Release Informationen werden von Helm als Kubernetes Secrets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gespeichert:</a:t>
            </a:r>
            <a:endParaRPr sz="1700">
              <a:latin typeface="Raleway"/>
              <a:ea typeface="Raleway"/>
              <a:cs typeface="Raleway"/>
              <a:sym typeface="Raleway"/>
            </a:endParaRPr>
          </a:p>
        </p:txBody>
      </p:sp>
      <p:sp>
        <p:nvSpPr>
          <p:cNvPr id="458" name="Google Shape;458;p37"/>
          <p:cNvSpPr/>
          <p:nvPr/>
        </p:nvSpPr>
        <p:spPr>
          <a:xfrm>
            <a:off x="361157" y="2108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37"/>
          <p:cNvPicPr preferRelativeResize="0"/>
          <p:nvPr/>
        </p:nvPicPr>
        <p:blipFill>
          <a:blip r:embed="rId3">
            <a:alphaModFix/>
          </a:blip>
          <a:stretch>
            <a:fillRect/>
          </a:stretch>
        </p:blipFill>
        <p:spPr>
          <a:xfrm>
            <a:off x="273290" y="2969675"/>
            <a:ext cx="8233086" cy="2081625"/>
          </a:xfrm>
          <a:prstGeom prst="rect">
            <a:avLst/>
          </a:prstGeom>
          <a:noFill/>
          <a:ln>
            <a:noFill/>
          </a:ln>
        </p:spPr>
      </p:pic>
      <p:pic>
        <p:nvPicPr>
          <p:cNvPr id="460" name="Google Shape;460;p37"/>
          <p:cNvPicPr preferRelativeResize="0"/>
          <p:nvPr/>
        </p:nvPicPr>
        <p:blipFill>
          <a:blip r:embed="rId4">
            <a:alphaModFix/>
          </a:blip>
          <a:stretch>
            <a:fillRect/>
          </a:stretch>
        </p:blipFill>
        <p:spPr>
          <a:xfrm>
            <a:off x="495968" y="1358712"/>
            <a:ext cx="483158" cy="606251"/>
          </a:xfrm>
          <a:prstGeom prst="rect">
            <a:avLst/>
          </a:prstGeom>
          <a:noFill/>
          <a:ln>
            <a:noFill/>
          </a:ln>
        </p:spPr>
      </p:pic>
      <p:pic>
        <p:nvPicPr>
          <p:cNvPr id="461" name="Google Shape;461;p37"/>
          <p:cNvPicPr preferRelativeResize="0"/>
          <p:nvPr/>
        </p:nvPicPr>
        <p:blipFill>
          <a:blip r:embed="rId4">
            <a:alphaModFix/>
          </a:blip>
          <a:stretch>
            <a:fillRect/>
          </a:stretch>
        </p:blipFill>
        <p:spPr>
          <a:xfrm>
            <a:off x="495968" y="2196912"/>
            <a:ext cx="483158" cy="60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8" name="Google Shape;78;p11"/>
          <p:cNvSpPr txBox="1"/>
          <p:nvPr>
            <p:ph idx="12" type="sldNum"/>
          </p:nvPr>
        </p:nvSpPr>
        <p:spPr>
          <a:xfrm>
            <a:off x="8483359" y="465770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1"/>
          <p:cNvSpPr/>
          <p:nvPr/>
        </p:nvSpPr>
        <p:spPr>
          <a:xfrm>
            <a:off x="530775" y="1342900"/>
            <a:ext cx="3662600" cy="408325"/>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800">
                <a:latin typeface="Raleway Medium"/>
                <a:ea typeface="Raleway Medium"/>
                <a:cs typeface="Raleway Medium"/>
                <a:sym typeface="Raleway Medium"/>
              </a:rPr>
              <a:t>Grundlagen Helm-Charts</a:t>
            </a:r>
            <a:endParaRPr sz="1800">
              <a:latin typeface="Raleway Medium"/>
              <a:ea typeface="Raleway Medium"/>
              <a:cs typeface="Raleway Medium"/>
              <a:sym typeface="Raleway Medium"/>
            </a:endParaRPr>
          </a:p>
        </p:txBody>
      </p:sp>
      <p:sp>
        <p:nvSpPr>
          <p:cNvPr id="80" name="Google Shape;80;p11"/>
          <p:cNvSpPr/>
          <p:nvPr/>
        </p:nvSpPr>
        <p:spPr>
          <a:xfrm>
            <a:off x="530775" y="1910325"/>
            <a:ext cx="4041225" cy="408300"/>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Open Telemetry Helm-Charts</a:t>
            </a:r>
            <a:endParaRPr sz="1700">
              <a:latin typeface="Raleway Medium"/>
              <a:ea typeface="Raleway Medium"/>
              <a:cs typeface="Raleway Medium"/>
              <a:sym typeface="Raleway Medium"/>
            </a:endParaRPr>
          </a:p>
        </p:txBody>
      </p:sp>
      <p:sp>
        <p:nvSpPr>
          <p:cNvPr id="81" name="Google Shape;81;p11"/>
          <p:cNvSpPr/>
          <p:nvPr/>
        </p:nvSpPr>
        <p:spPr>
          <a:xfrm>
            <a:off x="530775" y="2477745"/>
            <a:ext cx="46566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Open Telemetry Helm-Charts</a:t>
            </a:r>
            <a:endParaRPr sz="1700">
              <a:latin typeface="Raleway Medium"/>
              <a:ea typeface="Raleway Medium"/>
              <a:cs typeface="Raleway Medium"/>
              <a:sym typeface="Raleway Medium"/>
            </a:endParaRPr>
          </a:p>
        </p:txBody>
      </p:sp>
      <p:sp>
        <p:nvSpPr>
          <p:cNvPr id="82" name="Google Shape;82;p11"/>
          <p:cNvSpPr/>
          <p:nvPr/>
        </p:nvSpPr>
        <p:spPr>
          <a:xfrm>
            <a:off x="530775" y="3045167"/>
            <a:ext cx="589492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Grundlagen zu Ingress und Services in Kubernetes</a:t>
            </a:r>
            <a:endParaRPr sz="1700">
              <a:latin typeface="Raleway Medium"/>
              <a:ea typeface="Raleway Medium"/>
              <a:cs typeface="Raleway Medium"/>
              <a:sym typeface="Raleway Medium"/>
            </a:endParaRPr>
          </a:p>
        </p:txBody>
      </p:sp>
      <p:sp>
        <p:nvSpPr>
          <p:cNvPr id="83" name="Google Shape;83;p11"/>
          <p:cNvSpPr/>
          <p:nvPr/>
        </p:nvSpPr>
        <p:spPr>
          <a:xfrm>
            <a:off x="530775" y="3612589"/>
            <a:ext cx="70232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Best Practices zum Deployment von Open Telemetry</a:t>
            </a:r>
            <a:endParaRPr sz="1700">
              <a:latin typeface="Raleway Medium"/>
              <a:ea typeface="Raleway Medium"/>
              <a:cs typeface="Raleway Medium"/>
              <a:sym typeface="Raleway Medium"/>
            </a:endParaRPr>
          </a:p>
        </p:txBody>
      </p:sp>
      <p:sp>
        <p:nvSpPr>
          <p:cNvPr id="84" name="Google Shape;84;p11"/>
          <p:cNvSpPr/>
          <p:nvPr/>
        </p:nvSpPr>
        <p:spPr>
          <a:xfrm>
            <a:off x="530775" y="4180011"/>
            <a:ext cx="8210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Absicherung von Open Telemetry Komponenten</a:t>
            </a:r>
            <a:endParaRPr sz="1700">
              <a:latin typeface="Raleway Medium"/>
              <a:ea typeface="Raleway Medium"/>
              <a:cs typeface="Raleway Medium"/>
              <a:sym typeface="Raleway Medium"/>
            </a:endParaRPr>
          </a:p>
        </p:txBody>
      </p:sp>
      <p:sp>
        <p:nvSpPr>
          <p:cNvPr id="85" name="Google Shape;85;p11"/>
          <p:cNvSpPr/>
          <p:nvPr/>
        </p:nvSpPr>
        <p:spPr>
          <a:xfrm>
            <a:off x="385400" y="1342900"/>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385400" y="1910322"/>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385400" y="2477745"/>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385400" y="3045167"/>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385400" y="3612589"/>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385400" y="4180011"/>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ff.</a:t>
            </a:r>
            <a:endParaRPr/>
          </a:p>
          <a:p>
            <a:pPr indent="0" lvl="0" marL="0" rtl="0" algn="l">
              <a:spcBef>
                <a:spcPts val="0"/>
              </a:spcBef>
              <a:spcAft>
                <a:spcPts val="0"/>
              </a:spcAft>
              <a:buNone/>
            </a:pPr>
            <a:r>
              <a:t/>
            </a:r>
            <a:endParaRPr/>
          </a:p>
        </p:txBody>
      </p:sp>
      <p:sp>
        <p:nvSpPr>
          <p:cNvPr id="467" name="Google Shape;467;p3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38"/>
          <p:cNvPicPr preferRelativeResize="0"/>
          <p:nvPr/>
        </p:nvPicPr>
        <p:blipFill>
          <a:blip r:embed="rId3">
            <a:alphaModFix/>
          </a:blip>
          <a:stretch>
            <a:fillRect/>
          </a:stretch>
        </p:blipFill>
        <p:spPr>
          <a:xfrm>
            <a:off x="802475" y="1239175"/>
            <a:ext cx="7207524"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Helm-Charts</a:t>
            </a:r>
            <a:endParaRPr/>
          </a:p>
          <a:p>
            <a:pPr indent="0" lvl="0" marL="0" rtl="0" algn="l">
              <a:spcBef>
                <a:spcPts val="0"/>
              </a:spcBef>
              <a:spcAft>
                <a:spcPts val="0"/>
              </a:spcAft>
              <a:buNone/>
            </a:pPr>
            <a:r>
              <a:t/>
            </a:r>
            <a:endParaRPr/>
          </a:p>
        </p:txBody>
      </p:sp>
      <p:sp>
        <p:nvSpPr>
          <p:cNvPr id="474" name="Google Shape;474;p3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39"/>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Demo</a:t>
            </a:r>
            <a:r>
              <a:rPr lang="en" sz="1700">
                <a:latin typeface="Raleway"/>
                <a:ea typeface="Raleway"/>
                <a:cs typeface="Raleway"/>
                <a:sym typeface="Raleway"/>
              </a:rPr>
              <a:t>: Helm-Chart das versucht Open Telemetry in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einer realitätsnahem Umgebung herzuzeigen</a:t>
            </a:r>
            <a:endParaRPr sz="1700">
              <a:latin typeface="Raleway"/>
              <a:ea typeface="Raleway"/>
              <a:cs typeface="Raleway"/>
              <a:sym typeface="Raleway"/>
            </a:endParaRPr>
          </a:p>
        </p:txBody>
      </p:sp>
      <p:sp>
        <p:nvSpPr>
          <p:cNvPr id="476" name="Google Shape;476;p39"/>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Collector</a:t>
            </a:r>
            <a:r>
              <a:rPr lang="en" sz="1700">
                <a:latin typeface="Raleway"/>
                <a:ea typeface="Raleway"/>
                <a:cs typeface="Raleway"/>
                <a:sym typeface="Raleway"/>
              </a:rPr>
              <a:t>: Helm-Chart für das Aufsetzen von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Collector Instanzen in Kubernetes</a:t>
            </a:r>
            <a:endParaRPr sz="1700">
              <a:latin typeface="Raleway"/>
              <a:ea typeface="Raleway"/>
              <a:cs typeface="Raleway"/>
              <a:sym typeface="Raleway"/>
            </a:endParaRPr>
          </a:p>
        </p:txBody>
      </p:sp>
      <p:sp>
        <p:nvSpPr>
          <p:cNvPr id="477" name="Google Shape;477;p39"/>
          <p:cNvSpPr txBox="1"/>
          <p:nvPr/>
        </p:nvSpPr>
        <p:spPr>
          <a:xfrm>
            <a:off x="1256300" y="31760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Operator</a:t>
            </a:r>
            <a:r>
              <a:rPr lang="en" sz="1700">
                <a:latin typeface="Raleway"/>
                <a:ea typeface="Raleway"/>
                <a:cs typeface="Raleway"/>
                <a:sym typeface="Raleway"/>
              </a:rPr>
              <a:t>: Ein Kubernetes Operator der dabei</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Unterstützt Collector Instanzen laufen zu lassen.</a:t>
            </a:r>
            <a:endParaRPr sz="1700">
              <a:latin typeface="Raleway"/>
              <a:ea typeface="Raleway"/>
              <a:cs typeface="Raleway"/>
              <a:sym typeface="Raleway"/>
            </a:endParaRPr>
          </a:p>
          <a:p>
            <a:pPr indent="0" lvl="0" marL="0" rtl="0" algn="l">
              <a:spcBef>
                <a:spcPts val="0"/>
              </a:spcBef>
              <a:spcAft>
                <a:spcPts val="0"/>
              </a:spcAft>
              <a:buNone/>
            </a:pPr>
            <a:r>
              <a:rPr i="1" lang="en" sz="1700">
                <a:latin typeface="Raleway"/>
                <a:ea typeface="Raleway"/>
                <a:cs typeface="Raleway"/>
                <a:sym typeface="Raleway"/>
              </a:rPr>
              <a:t>Unterstützt Sidecar-Injection.</a:t>
            </a:r>
            <a:endParaRPr i="1" sz="1700">
              <a:latin typeface="Raleway"/>
              <a:ea typeface="Raleway"/>
              <a:cs typeface="Raleway"/>
              <a:sym typeface="Raleway"/>
            </a:endParaRPr>
          </a:p>
        </p:txBody>
      </p:sp>
      <p:sp>
        <p:nvSpPr>
          <p:cNvPr id="478" name="Google Shape;478;p3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39"/>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80" name="Google Shape;480;p3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39"/>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82" name="Google Shape;482;p3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9"/>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84" name="Google Shape;484;p39"/>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Repository: </a:t>
            </a:r>
            <a:r>
              <a:rPr lang="en" sz="1700" u="sng">
                <a:solidFill>
                  <a:schemeClr val="hlink"/>
                </a:solidFill>
                <a:latin typeface="Raleway"/>
                <a:ea typeface="Raleway"/>
                <a:cs typeface="Raleway"/>
                <a:sym typeface="Raleway"/>
                <a:hlinkClick r:id="rId4"/>
              </a:rPr>
              <a:t>https://github.com/open-telemetry/opentelemetry-helm-charts/tree/main</a:t>
            </a:r>
            <a:endParaRPr sz="1700">
              <a:latin typeface="Raleway"/>
              <a:ea typeface="Raleway"/>
              <a:cs typeface="Raleway"/>
              <a:sym typeface="Raleway"/>
            </a:endParaRPr>
          </a:p>
        </p:txBody>
      </p:sp>
      <p:sp>
        <p:nvSpPr>
          <p:cNvPr id="485" name="Google Shape;485;p3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39"/>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0"/>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492" name="Google Shape;492;p40"/>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Open Telemetry Helm-Charts</a:t>
            </a:r>
            <a:endParaRPr b="1" sz="4400">
              <a:solidFill>
                <a:srgbClr val="FFFFFF"/>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Ingress</a:t>
            </a:r>
            <a:endParaRPr/>
          </a:p>
        </p:txBody>
      </p:sp>
      <p:sp>
        <p:nvSpPr>
          <p:cNvPr id="498" name="Google Shape;498;p4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41"/>
          <p:cNvSpPr txBox="1"/>
          <p:nvPr/>
        </p:nvSpPr>
        <p:spPr>
          <a:xfrm>
            <a:off x="1256300" y="14414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Nur HTTP/HTTPS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(für andere Typen nutze Service.Type=NodePort und Service.Type=LoadBalancer mehr später)</a:t>
            </a:r>
            <a:endParaRPr sz="1700">
              <a:latin typeface="Raleway"/>
              <a:ea typeface="Raleway"/>
              <a:cs typeface="Raleway"/>
              <a:sym typeface="Raleway"/>
            </a:endParaRPr>
          </a:p>
        </p:txBody>
      </p:sp>
      <p:sp>
        <p:nvSpPr>
          <p:cNvPr id="500" name="Google Shape;500;p41"/>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Verarbeitet vom Ingress-Controller</a:t>
            </a:r>
            <a:endParaRPr sz="1700">
              <a:latin typeface="Raleway"/>
              <a:ea typeface="Raleway"/>
              <a:cs typeface="Raleway"/>
              <a:sym typeface="Raleway"/>
            </a:endParaRPr>
          </a:p>
        </p:txBody>
      </p:sp>
      <p:sp>
        <p:nvSpPr>
          <p:cNvPr id="501" name="Google Shape;501;p41"/>
          <p:cNvSpPr txBox="1"/>
          <p:nvPr/>
        </p:nvSpPr>
        <p:spPr>
          <a:xfrm>
            <a:off x="1256300" y="3023675"/>
            <a:ext cx="7238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Ingress-Controller benutzt entweder einen internen Loadbalancer oder konfigurierte externe. Für eine Liste von Controllern siehe:</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3"/>
              </a:rPr>
              <a:t>https://kubernetes.io/docs/concepts/services-networking/ingress-controllers/</a:t>
            </a:r>
            <a:endParaRPr sz="1700">
              <a:latin typeface="Raleway"/>
              <a:ea typeface="Raleway"/>
              <a:cs typeface="Raleway"/>
              <a:sym typeface="Raleway"/>
            </a:endParaRPr>
          </a:p>
        </p:txBody>
      </p:sp>
      <p:sp>
        <p:nvSpPr>
          <p:cNvPr id="502" name="Google Shape;502;p4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41"/>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504" name="Google Shape;504;p4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1"/>
          <p:cNvPicPr preferRelativeResize="0"/>
          <p:nvPr/>
        </p:nvPicPr>
        <p:blipFill>
          <a:blip r:embed="rId4">
            <a:alphaModFix/>
          </a:blip>
          <a:stretch>
            <a:fillRect/>
          </a:stretch>
        </p:blipFill>
        <p:spPr>
          <a:xfrm rot="-178563">
            <a:off x="480096" y="2558754"/>
            <a:ext cx="514913" cy="391643"/>
          </a:xfrm>
          <a:prstGeom prst="rect">
            <a:avLst/>
          </a:prstGeom>
          <a:noFill/>
          <a:ln>
            <a:noFill/>
          </a:ln>
        </p:spPr>
      </p:pic>
      <p:sp>
        <p:nvSpPr>
          <p:cNvPr id="506" name="Google Shape;506;p41"/>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41"/>
          <p:cNvPicPr preferRelativeResize="0"/>
          <p:nvPr/>
        </p:nvPicPr>
        <p:blipFill>
          <a:blip r:embed="rId4">
            <a:alphaModFix/>
          </a:blip>
          <a:stretch>
            <a:fillRect/>
          </a:stretch>
        </p:blipFill>
        <p:spPr>
          <a:xfrm rot="-178563">
            <a:off x="480096" y="3464154"/>
            <a:ext cx="514913" cy="391643"/>
          </a:xfrm>
          <a:prstGeom prst="rect">
            <a:avLst/>
          </a:prstGeom>
          <a:noFill/>
          <a:ln>
            <a:noFill/>
          </a:ln>
        </p:spPr>
      </p:pic>
      <p:sp>
        <p:nvSpPr>
          <p:cNvPr id="508" name="Google Shape;508;p41"/>
          <p:cNvSpPr txBox="1"/>
          <p:nvPr/>
        </p:nvSpPr>
        <p:spPr>
          <a:xfrm>
            <a:off x="1256300" y="41666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Ziel: </a:t>
            </a:r>
            <a:r>
              <a:rPr lang="en" sz="1700">
                <a:latin typeface="Raleway"/>
                <a:ea typeface="Raleway"/>
                <a:cs typeface="Raleway"/>
                <a:sym typeface="Raleway"/>
              </a:rPr>
              <a:t>interne Services (HTTP/HTTPS) externen Applikationen verfügbar machen</a:t>
            </a:r>
            <a:endParaRPr sz="1700">
              <a:latin typeface="Raleway"/>
              <a:ea typeface="Raleway"/>
              <a:cs typeface="Raleway"/>
              <a:sym typeface="Raleway"/>
            </a:endParaRPr>
          </a:p>
        </p:txBody>
      </p:sp>
      <p:sp>
        <p:nvSpPr>
          <p:cNvPr id="509" name="Google Shape;509;p41"/>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41"/>
          <p:cNvPicPr preferRelativeResize="0"/>
          <p:nvPr/>
        </p:nvPicPr>
        <p:blipFill>
          <a:blip r:embed="rId5">
            <a:alphaModFix/>
          </a:blip>
          <a:stretch>
            <a:fillRect/>
          </a:stretch>
        </p:blipFill>
        <p:spPr>
          <a:xfrm>
            <a:off x="517900" y="41813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Ingress</a:t>
            </a:r>
            <a:endParaRPr/>
          </a:p>
        </p:txBody>
      </p:sp>
      <p:sp>
        <p:nvSpPr>
          <p:cNvPr id="516" name="Google Shape;516;p4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4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Controllers die von Kubernetes gewartet werden:</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3"/>
              </a:rPr>
              <a:t>AWS</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4"/>
              </a:rPr>
              <a:t>GCE</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5"/>
              </a:rPr>
              <a:t>nginx</a:t>
            </a:r>
            <a:endParaRPr sz="1700">
              <a:latin typeface="Raleway"/>
              <a:ea typeface="Raleway"/>
              <a:cs typeface="Raleway"/>
              <a:sym typeface="Raleway"/>
            </a:endParaRPr>
          </a:p>
        </p:txBody>
      </p:sp>
      <p:sp>
        <p:nvSpPr>
          <p:cNvPr id="518" name="Google Shape;518;p42"/>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Community Controllers:</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6"/>
              </a:rPr>
              <a:t>AKS</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7"/>
              </a:rPr>
              <a:t>Traefik</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8"/>
              </a:rPr>
              <a:t>Haproxy</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9"/>
              </a:rPr>
              <a:t>Cilium</a:t>
            </a:r>
            <a:endParaRPr sz="1700">
              <a:latin typeface="Raleway"/>
              <a:ea typeface="Raleway"/>
              <a:cs typeface="Raleway"/>
              <a:sym typeface="Raleway"/>
            </a:endParaRPr>
          </a:p>
        </p:txBody>
      </p:sp>
      <p:sp>
        <p:nvSpPr>
          <p:cNvPr id="519" name="Google Shape;519;p42"/>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Zum Erinnern</a:t>
            </a:r>
            <a:r>
              <a:rPr lang="en" sz="1700">
                <a:latin typeface="Raleway"/>
                <a:ea typeface="Raleway"/>
                <a:cs typeface="Raleway"/>
                <a:sym typeface="Raleway"/>
              </a:rPr>
              <a:t>:</a:t>
            </a:r>
            <a:br>
              <a:rPr lang="en" sz="1700">
                <a:latin typeface="Raleway"/>
                <a:ea typeface="Raleway"/>
                <a:cs typeface="Raleway"/>
                <a:sym typeface="Raleway"/>
              </a:rPr>
            </a:br>
            <a:r>
              <a:rPr lang="en" sz="1700">
                <a:latin typeface="Raleway"/>
                <a:ea typeface="Raleway"/>
                <a:cs typeface="Raleway"/>
                <a:sym typeface="Raleway"/>
              </a:rPr>
              <a:t>Sie nutzen entweder Loadbalancer Pods oder externe Loabalancer</a:t>
            </a:r>
            <a:endParaRPr sz="1700">
              <a:latin typeface="Raleway"/>
              <a:ea typeface="Raleway"/>
              <a:cs typeface="Raleway"/>
              <a:sym typeface="Raleway"/>
            </a:endParaRPr>
          </a:p>
        </p:txBody>
      </p:sp>
      <p:sp>
        <p:nvSpPr>
          <p:cNvPr id="520" name="Google Shape;520;p4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42"/>
          <p:cNvPicPr preferRelativeResize="0"/>
          <p:nvPr/>
        </p:nvPicPr>
        <p:blipFill>
          <a:blip r:embed="rId10">
            <a:alphaModFix/>
          </a:blip>
          <a:stretch>
            <a:fillRect/>
          </a:stretch>
        </p:blipFill>
        <p:spPr>
          <a:xfrm rot="-178563">
            <a:off x="480096" y="1729554"/>
            <a:ext cx="514913" cy="391643"/>
          </a:xfrm>
          <a:prstGeom prst="rect">
            <a:avLst/>
          </a:prstGeom>
          <a:noFill/>
          <a:ln>
            <a:noFill/>
          </a:ln>
        </p:spPr>
      </p:pic>
      <p:sp>
        <p:nvSpPr>
          <p:cNvPr id="522" name="Google Shape;522;p4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2"/>
          <p:cNvPicPr preferRelativeResize="0"/>
          <p:nvPr/>
        </p:nvPicPr>
        <p:blipFill>
          <a:blip r:embed="rId10">
            <a:alphaModFix/>
          </a:blip>
          <a:stretch>
            <a:fillRect/>
          </a:stretch>
        </p:blipFill>
        <p:spPr>
          <a:xfrm rot="-178563">
            <a:off x="480096" y="2558754"/>
            <a:ext cx="514913" cy="391643"/>
          </a:xfrm>
          <a:prstGeom prst="rect">
            <a:avLst/>
          </a:prstGeom>
          <a:noFill/>
          <a:ln>
            <a:noFill/>
          </a:ln>
        </p:spPr>
      </p:pic>
      <p:sp>
        <p:nvSpPr>
          <p:cNvPr id="524" name="Google Shape;524;p4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Multiple Ingress-Controller können in parallel existieren</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(allerdings benötigt es mehr Aufwand andere als den “default” zu nutzen)</a:t>
            </a:r>
            <a:endParaRPr sz="1700">
              <a:latin typeface="Raleway"/>
              <a:ea typeface="Raleway"/>
              <a:cs typeface="Raleway"/>
              <a:sym typeface="Raleway"/>
            </a:endParaRPr>
          </a:p>
        </p:txBody>
      </p:sp>
      <p:sp>
        <p:nvSpPr>
          <p:cNvPr id="526" name="Google Shape;526;p4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42"/>
          <p:cNvPicPr preferRelativeResize="0"/>
          <p:nvPr/>
        </p:nvPicPr>
        <p:blipFill>
          <a:blip r:embed="rId11">
            <a:alphaModFix/>
          </a:blip>
          <a:stretch>
            <a:fillRect/>
          </a:stretch>
        </p:blipFill>
        <p:spPr>
          <a:xfrm>
            <a:off x="517900" y="4181369"/>
            <a:ext cx="456420" cy="572699"/>
          </a:xfrm>
          <a:prstGeom prst="rect">
            <a:avLst/>
          </a:prstGeom>
          <a:noFill/>
          <a:ln>
            <a:noFill/>
          </a:ln>
        </p:spPr>
      </p:pic>
      <p:pic>
        <p:nvPicPr>
          <p:cNvPr id="528" name="Google Shape;528;p42"/>
          <p:cNvPicPr preferRelativeResize="0"/>
          <p:nvPr/>
        </p:nvPicPr>
        <p:blipFill>
          <a:blip r:embed="rId11">
            <a:alphaModFix/>
          </a:blip>
          <a:stretch>
            <a:fillRect/>
          </a:stretch>
        </p:blipFill>
        <p:spPr>
          <a:xfrm>
            <a:off x="500775" y="3374844"/>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34" name="Google Shape;534;p4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43"/>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TCP und UDP</a:t>
            </a:r>
            <a:endParaRPr sz="1700">
              <a:latin typeface="Raleway"/>
              <a:ea typeface="Raleway"/>
              <a:cs typeface="Raleway"/>
              <a:sym typeface="Raleway"/>
            </a:endParaRPr>
          </a:p>
        </p:txBody>
      </p:sp>
      <p:sp>
        <p:nvSpPr>
          <p:cNvPr id="536" name="Google Shape;536;p43"/>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Können über IP oder DNS genutzt werden.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DNS wird vom Cluster DNS Service zur Verfügung gestellt (zumeist CoreDNS)</a:t>
            </a:r>
            <a:endParaRPr sz="1700">
              <a:latin typeface="Raleway"/>
              <a:ea typeface="Raleway"/>
              <a:cs typeface="Raleway"/>
              <a:sym typeface="Raleway"/>
            </a:endParaRPr>
          </a:p>
        </p:txBody>
      </p:sp>
      <p:sp>
        <p:nvSpPr>
          <p:cNvPr id="537" name="Google Shape;537;p43"/>
          <p:cNvSpPr txBox="1"/>
          <p:nvPr/>
        </p:nvSpPr>
        <p:spPr>
          <a:xfrm>
            <a:off x="1245250" y="33118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Kann nur für interne Services (ClusterIP) oder externe Services konfiguriert werden(</a:t>
            </a:r>
            <a:r>
              <a:rPr lang="en" sz="1700">
                <a:solidFill>
                  <a:schemeClr val="dk1"/>
                </a:solidFill>
                <a:latin typeface="Raleway"/>
                <a:ea typeface="Raleway"/>
                <a:cs typeface="Raleway"/>
                <a:sym typeface="Raleway"/>
              </a:rPr>
              <a:t>NodePort bzw. LoadBalancer)</a:t>
            </a:r>
            <a:endParaRPr sz="1700">
              <a:latin typeface="Raleway"/>
              <a:ea typeface="Raleway"/>
              <a:cs typeface="Raleway"/>
              <a:sym typeface="Raleway"/>
            </a:endParaRPr>
          </a:p>
        </p:txBody>
      </p:sp>
      <p:sp>
        <p:nvSpPr>
          <p:cNvPr id="538" name="Google Shape;538;p4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43"/>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540" name="Google Shape;540;p43"/>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43"/>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542" name="Google Shape;542;p43"/>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43"/>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544" name="Google Shape;544;p43"/>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Ziel</a:t>
            </a:r>
            <a:r>
              <a:rPr b="1" lang="en" sz="1700">
                <a:latin typeface="Raleway"/>
                <a:ea typeface="Raleway"/>
                <a:cs typeface="Raleway"/>
                <a:sym typeface="Raleway"/>
              </a:rPr>
              <a:t>: </a:t>
            </a:r>
            <a:r>
              <a:rPr lang="en" sz="1700">
                <a:latin typeface="Raleway"/>
                <a:ea typeface="Raleway"/>
                <a:cs typeface="Raleway"/>
                <a:sym typeface="Raleway"/>
              </a:rPr>
              <a:t>Service Discovery und zentraler Endpunkt für Applikationszugriff</a:t>
            </a:r>
            <a:endParaRPr sz="1700">
              <a:latin typeface="Raleway"/>
              <a:ea typeface="Raleway"/>
              <a:cs typeface="Raleway"/>
              <a:sym typeface="Raleway"/>
            </a:endParaRPr>
          </a:p>
        </p:txBody>
      </p:sp>
      <p:sp>
        <p:nvSpPr>
          <p:cNvPr id="545" name="Google Shape;545;p43"/>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43"/>
          <p:cNvPicPr preferRelativeResize="0"/>
          <p:nvPr/>
        </p:nvPicPr>
        <p:blipFill>
          <a:blip r:embed="rId4">
            <a:alphaModFix/>
          </a:blip>
          <a:stretch>
            <a:fillRect/>
          </a:stretch>
        </p:blipFill>
        <p:spPr>
          <a:xfrm>
            <a:off x="517900" y="41813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VS Service</a:t>
            </a:r>
            <a:endParaRPr/>
          </a:p>
        </p:txBody>
      </p:sp>
      <p:sp>
        <p:nvSpPr>
          <p:cNvPr id="552" name="Google Shape;552;p4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44"/>
          <p:cNvSpPr txBox="1"/>
          <p:nvPr/>
        </p:nvSpPr>
        <p:spPr>
          <a:xfrm>
            <a:off x="3214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networking.k8s.io/v1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Ingress</a:t>
            </a:r>
            <a:endParaRPr sz="1200">
              <a:solidFill>
                <a:schemeClr val="dk1"/>
              </a:solidFill>
              <a:highlight>
                <a:schemeClr val="dk1"/>
              </a:highlight>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minimal-ingress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annotations: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nginx.ingress.kubernetes.io/rewrite-target: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spec: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ingressClassName: nginx-example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rules: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http: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paths: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path: /testpath</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pathType: Prefix</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backend:</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test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number: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
        <p:nvSpPr>
          <p:cNvPr id="554" name="Google Shape;554;p44"/>
          <p:cNvSpPr txBox="1"/>
          <p:nvPr/>
        </p:nvSpPr>
        <p:spPr>
          <a:xfrm>
            <a:off x="43481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my-service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spec: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selector:</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app.kubernetes.io/name: MyApp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name: http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targetPort: 9376</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name: https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443</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targetPort: 9377</a:t>
            </a:r>
            <a:endParaRPr sz="1200">
              <a:solidFill>
                <a:schemeClr val="dk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60" name="Google Shape;560;p4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45"/>
          <p:cNvSpPr txBox="1"/>
          <p:nvPr/>
        </p:nvSpPr>
        <p:spPr>
          <a:xfrm>
            <a:off x="1256300" y="13652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Kubernetes Service mit “selector” Konfiguration erstellt automatisch </a:t>
            </a:r>
            <a:r>
              <a:rPr b="1" lang="en" sz="1700" u="sng">
                <a:solidFill>
                  <a:schemeClr val="hlink"/>
                </a:solidFill>
                <a:latin typeface="Raleway"/>
                <a:ea typeface="Raleway"/>
                <a:cs typeface="Raleway"/>
                <a:sym typeface="Raleway"/>
                <a:hlinkClick r:id="rId3"/>
              </a:rPr>
              <a:t>EndpointSlice</a:t>
            </a:r>
            <a:r>
              <a:rPr lang="en" sz="1700">
                <a:latin typeface="Raleway"/>
                <a:ea typeface="Raleway"/>
                <a:cs typeface="Raleway"/>
                <a:sym typeface="Raleway"/>
              </a:rPr>
              <a:t> Objekte, jedoch können diese auch manuell angelegt werden.</a:t>
            </a:r>
            <a:endParaRPr sz="1700">
              <a:latin typeface="Raleway"/>
              <a:ea typeface="Raleway"/>
              <a:cs typeface="Raleway"/>
              <a:sym typeface="Raleway"/>
            </a:endParaRPr>
          </a:p>
        </p:txBody>
      </p:sp>
      <p:sp>
        <p:nvSpPr>
          <p:cNvPr id="562" name="Google Shape;562;p45"/>
          <p:cNvSpPr txBox="1"/>
          <p:nvPr/>
        </p:nvSpPr>
        <p:spPr>
          <a:xfrm>
            <a:off x="1256300" y="22706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dk1"/>
                </a:solidFill>
                <a:latin typeface="Raleway"/>
                <a:ea typeface="Raleway"/>
                <a:cs typeface="Raleway"/>
                <a:sym typeface="Raleway"/>
              </a:rPr>
              <a:t>Service.Type=NodePort:</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Es wird ein Port am Worker-Node für den Service geöffnet. Externe clients müssen auf den Worker-Node Port zugreifen (sie wissen vom Service nichts)</a:t>
            </a:r>
            <a:endParaRPr sz="1700">
              <a:latin typeface="Raleway"/>
              <a:ea typeface="Raleway"/>
              <a:cs typeface="Raleway"/>
              <a:sym typeface="Raleway"/>
            </a:endParaRPr>
          </a:p>
        </p:txBody>
      </p:sp>
      <p:sp>
        <p:nvSpPr>
          <p:cNvPr id="563" name="Google Shape;563;p45"/>
          <p:cNvSpPr txBox="1"/>
          <p:nvPr/>
        </p:nvSpPr>
        <p:spPr>
          <a:xfrm>
            <a:off x="1245250" y="315942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Service.Type=LoadBalancer:</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lang="en" sz="1700">
                <a:solidFill>
                  <a:schemeClr val="dk1"/>
                </a:solidFill>
                <a:latin typeface="Raleway"/>
                <a:ea typeface="Raleway"/>
                <a:cs typeface="Raleway"/>
                <a:sym typeface="Raleway"/>
              </a:rPr>
              <a:t>Ein cloud-controller-manager konfiguriert einen Loadbalancer basierend auf dem Service</a:t>
            </a:r>
            <a:endParaRPr sz="1700">
              <a:solidFill>
                <a:schemeClr val="dk1"/>
              </a:solidFill>
              <a:latin typeface="Raleway"/>
              <a:ea typeface="Raleway"/>
              <a:cs typeface="Raleway"/>
              <a:sym typeface="Raleway"/>
            </a:endParaRPr>
          </a:p>
        </p:txBody>
      </p:sp>
      <p:sp>
        <p:nvSpPr>
          <p:cNvPr id="564" name="Google Shape;564;p4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45"/>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566" name="Google Shape;566;p4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Service.Type=ExternalName:</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Erstellt einen Service als “Endpunkt” für externe Services (zB. DB)</a:t>
            </a:r>
            <a:endParaRPr sz="1700">
              <a:latin typeface="Raleway"/>
              <a:ea typeface="Raleway"/>
              <a:cs typeface="Raleway"/>
              <a:sym typeface="Raleway"/>
            </a:endParaRPr>
          </a:p>
        </p:txBody>
      </p:sp>
      <p:sp>
        <p:nvSpPr>
          <p:cNvPr id="569" name="Google Shape;569;p4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5"/>
          <p:cNvPicPr preferRelativeResize="0"/>
          <p:nvPr/>
        </p:nvPicPr>
        <p:blipFill>
          <a:blip r:embed="rId5">
            <a:alphaModFix/>
          </a:blip>
          <a:stretch>
            <a:fillRect/>
          </a:stretch>
        </p:blipFill>
        <p:spPr>
          <a:xfrm>
            <a:off x="517900" y="4181369"/>
            <a:ext cx="456420" cy="572699"/>
          </a:xfrm>
          <a:prstGeom prst="rect">
            <a:avLst/>
          </a:prstGeom>
          <a:noFill/>
          <a:ln>
            <a:noFill/>
          </a:ln>
        </p:spPr>
      </p:pic>
      <p:pic>
        <p:nvPicPr>
          <p:cNvPr id="571" name="Google Shape;571;p45"/>
          <p:cNvPicPr preferRelativeResize="0"/>
          <p:nvPr/>
        </p:nvPicPr>
        <p:blipFill>
          <a:blip r:embed="rId5">
            <a:alphaModFix/>
          </a:blip>
          <a:stretch>
            <a:fillRect/>
          </a:stretch>
        </p:blipFill>
        <p:spPr>
          <a:xfrm>
            <a:off x="517900" y="3343169"/>
            <a:ext cx="456420" cy="572699"/>
          </a:xfrm>
          <a:prstGeom prst="rect">
            <a:avLst/>
          </a:prstGeom>
          <a:noFill/>
          <a:ln>
            <a:noFill/>
          </a:ln>
        </p:spPr>
      </p:pic>
      <p:pic>
        <p:nvPicPr>
          <p:cNvPr id="572" name="Google Shape;572;p45"/>
          <p:cNvPicPr preferRelativeResize="0"/>
          <p:nvPr/>
        </p:nvPicPr>
        <p:blipFill>
          <a:blip r:embed="rId5">
            <a:alphaModFix/>
          </a:blip>
          <a:stretch>
            <a:fillRect/>
          </a:stretch>
        </p:blipFill>
        <p:spPr>
          <a:xfrm>
            <a:off x="517900" y="24287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78" name="Google Shape;578;p4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46"/>
          <p:cNvSpPr txBox="1"/>
          <p:nvPr/>
        </p:nvSpPr>
        <p:spPr>
          <a:xfrm>
            <a:off x="3214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discovery.k8s.io/v1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EndpointSlice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example-abc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labels: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kubernetes.io/service-name: example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addressType: IPv4</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ports:</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 name: http</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endpoints: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addresses: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"10.1.2.3"</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conditions: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ready: true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hostname: pod-1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nodeName: node-1</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zone: us-west2-a</a:t>
            </a:r>
            <a:endParaRPr sz="1200">
              <a:solidFill>
                <a:schemeClr val="dk1"/>
              </a:solidFill>
              <a:latin typeface="Raleway"/>
              <a:ea typeface="Raleway"/>
              <a:cs typeface="Raleway"/>
              <a:sym typeface="Raleway"/>
            </a:endParaRPr>
          </a:p>
        </p:txBody>
      </p:sp>
      <p:sp>
        <p:nvSpPr>
          <p:cNvPr id="580" name="Google Shape;580;p46"/>
          <p:cNvSpPr txBox="1"/>
          <p:nvPr/>
        </p:nvSpPr>
        <p:spPr>
          <a:xfrm>
            <a:off x="43425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addressType: IPv4</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discovery.k8s.io/v1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endpoints: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addresses: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- 172.18.0.2</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conditions: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ready: true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EndpointSlice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labels: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kubernetes.io/service-name: kubernetes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kubernetes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namespace: default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ports: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https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6443</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586" name="Google Shape;586;p4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47"/>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Initialize Early:</a:t>
            </a:r>
            <a:r>
              <a:rPr lang="en" sz="1700">
                <a:latin typeface="Raleway"/>
                <a:ea typeface="Raleway"/>
                <a:cs typeface="Raleway"/>
                <a:sym typeface="Raleway"/>
              </a:rPr>
              <a:t> SDKs müssen früh initialisiert werden um alle Informationen zu sammeln</a:t>
            </a:r>
            <a:endParaRPr sz="1700">
              <a:latin typeface="Raleway"/>
              <a:ea typeface="Raleway"/>
              <a:cs typeface="Raleway"/>
              <a:sym typeface="Raleway"/>
            </a:endParaRPr>
          </a:p>
        </p:txBody>
      </p:sp>
      <p:sp>
        <p:nvSpPr>
          <p:cNvPr id="588" name="Google Shape;588;p47"/>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Collector:</a:t>
            </a:r>
            <a:r>
              <a:rPr lang="en" sz="1700">
                <a:latin typeface="Raleway"/>
                <a:ea typeface="Raleway"/>
                <a:cs typeface="Raleway"/>
                <a:sym typeface="Raleway"/>
              </a:rPr>
              <a:t> Benutze einen Collector für die Sammlung von Daten für</a:t>
            </a:r>
            <a:br>
              <a:rPr lang="en" sz="1700">
                <a:latin typeface="Raleway"/>
                <a:ea typeface="Raleway"/>
                <a:cs typeface="Raleway"/>
                <a:sym typeface="Raleway"/>
              </a:rPr>
            </a:br>
            <a:r>
              <a:rPr lang="en" sz="1700">
                <a:latin typeface="Raleway"/>
                <a:ea typeface="Raleway"/>
                <a:cs typeface="Raleway"/>
                <a:sym typeface="Raleway"/>
              </a:rPr>
              <a:t>Batching, Sampling und externe Export Konfiguration</a:t>
            </a:r>
            <a:endParaRPr sz="1700">
              <a:latin typeface="Raleway"/>
              <a:ea typeface="Raleway"/>
              <a:cs typeface="Raleway"/>
              <a:sym typeface="Raleway"/>
            </a:endParaRPr>
          </a:p>
        </p:txBody>
      </p:sp>
      <p:sp>
        <p:nvSpPr>
          <p:cNvPr id="589" name="Google Shape;589;p47"/>
          <p:cNvSpPr txBox="1"/>
          <p:nvPr/>
        </p:nvSpPr>
        <p:spPr>
          <a:xfrm>
            <a:off x="1245250" y="338802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Sampling: </a:t>
            </a:r>
            <a:r>
              <a:rPr lang="en" sz="1700">
                <a:latin typeface="Raleway"/>
                <a:ea typeface="Raleway"/>
                <a:cs typeface="Raleway"/>
                <a:sym typeface="Raleway"/>
              </a:rPr>
              <a:t>Verwende Sampling um Datenmengen zu reduzieren</a:t>
            </a:r>
            <a:endParaRPr sz="1700">
              <a:latin typeface="Raleway"/>
              <a:ea typeface="Raleway"/>
              <a:cs typeface="Raleway"/>
              <a:sym typeface="Raleway"/>
            </a:endParaRPr>
          </a:p>
        </p:txBody>
      </p:sp>
      <p:sp>
        <p:nvSpPr>
          <p:cNvPr id="590" name="Google Shape;590;p47"/>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47"/>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592" name="Google Shape;592;p47"/>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47"/>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594" name="Google Shape;594;p47"/>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7"/>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596" name="Google Shape;596;p47"/>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Capture critical data: </a:t>
            </a:r>
            <a:r>
              <a:rPr lang="en" sz="1700">
                <a:latin typeface="Raleway"/>
                <a:ea typeface="Raleway"/>
                <a:cs typeface="Raleway"/>
                <a:sym typeface="Raleway"/>
              </a:rPr>
              <a:t>HTTP requests, DB requests, …</a:t>
            </a:r>
            <a:endParaRPr sz="1700">
              <a:latin typeface="Raleway"/>
              <a:ea typeface="Raleway"/>
              <a:cs typeface="Raleway"/>
              <a:sym typeface="Raleway"/>
            </a:endParaRPr>
          </a:p>
        </p:txBody>
      </p:sp>
      <p:sp>
        <p:nvSpPr>
          <p:cNvPr id="597" name="Google Shape;597;p47"/>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47"/>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96" name="Google Shape;96;p1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Metriken</a:t>
            </a:r>
            <a:r>
              <a:rPr lang="en" sz="1700">
                <a:latin typeface="Raleway"/>
                <a:ea typeface="Raleway"/>
                <a:cs typeface="Raleway"/>
                <a:sym typeface="Raleway"/>
              </a:rPr>
              <a:t> sind messbare Daten die Informationen über das System geben</a:t>
            </a:r>
            <a:br>
              <a:rPr lang="en" sz="1700">
                <a:latin typeface="Raleway"/>
                <a:ea typeface="Raleway"/>
                <a:cs typeface="Raleway"/>
                <a:sym typeface="Raleway"/>
              </a:rPr>
            </a:br>
            <a:r>
              <a:rPr lang="en" sz="1700">
                <a:latin typeface="Raleway"/>
                <a:ea typeface="Raleway"/>
                <a:cs typeface="Raleway"/>
                <a:sym typeface="Raleway"/>
              </a:rPr>
              <a:t>(zB genutzte CPU, genutzter RAM, Tasks in Queue, …)</a:t>
            </a:r>
            <a:endParaRPr sz="1700">
              <a:latin typeface="Raleway"/>
              <a:ea typeface="Raleway"/>
              <a:cs typeface="Raleway"/>
              <a:sym typeface="Raleway"/>
            </a:endParaRPr>
          </a:p>
        </p:txBody>
      </p:sp>
      <p:sp>
        <p:nvSpPr>
          <p:cNvPr id="98" name="Google Shape;98;p12"/>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Logs</a:t>
            </a:r>
            <a:r>
              <a:rPr lang="en" sz="1700">
                <a:latin typeface="Raleway"/>
                <a:ea typeface="Raleway"/>
                <a:cs typeface="Raleway"/>
                <a:sym typeface="Raleway"/>
              </a:rPr>
              <a:t> sind eine Menge von Events die von der Applikation produziert werden (zB AccessLog, ErrorLog, …). Logs haben normalerweise einen Timestamp.</a:t>
            </a:r>
            <a:endParaRPr sz="1700">
              <a:latin typeface="Raleway"/>
              <a:ea typeface="Raleway"/>
              <a:cs typeface="Raleway"/>
              <a:sym typeface="Raleway"/>
            </a:endParaRPr>
          </a:p>
        </p:txBody>
      </p:sp>
      <p:sp>
        <p:nvSpPr>
          <p:cNvPr id="99" name="Google Shape;99;p12"/>
          <p:cNvSpPr txBox="1"/>
          <p:nvPr/>
        </p:nvSpPr>
        <p:spPr>
          <a:xfrm>
            <a:off x="1256300" y="38618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a:t>
            </a:r>
            <a:r>
              <a:rPr b="1" lang="en" sz="1700">
                <a:latin typeface="Raleway"/>
                <a:ea typeface="Raleway"/>
                <a:cs typeface="Raleway"/>
                <a:sym typeface="Raleway"/>
              </a:rPr>
              <a:t>Trace</a:t>
            </a:r>
            <a:r>
              <a:rPr lang="en" sz="1700">
                <a:latin typeface="Raleway"/>
                <a:ea typeface="Raleway"/>
                <a:cs typeface="Raleway"/>
                <a:sym typeface="Raleway"/>
              </a:rPr>
              <a:t>” ist der Pfad einer Anfrage durch die Applikation, aber was heißt das?</a:t>
            </a:r>
            <a:endParaRPr sz="1700">
              <a:latin typeface="Raleway"/>
              <a:ea typeface="Raleway"/>
              <a:cs typeface="Raleway"/>
              <a:sym typeface="Raleway"/>
            </a:endParaRPr>
          </a:p>
        </p:txBody>
      </p:sp>
      <p:sp>
        <p:nvSpPr>
          <p:cNvPr id="100" name="Google Shape;100;p1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2"/>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02" name="Google Shape;102;p12"/>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2"/>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04" name="Google Shape;104;p12"/>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2"/>
          <p:cNvPicPr preferRelativeResize="0"/>
          <p:nvPr/>
        </p:nvPicPr>
        <p:blipFill>
          <a:blip r:embed="rId3">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04" name="Google Shape;604;p4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48"/>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Export data</a:t>
            </a:r>
            <a:r>
              <a:rPr b="1" lang="en" sz="1700">
                <a:latin typeface="Raleway"/>
                <a:ea typeface="Raleway"/>
                <a:cs typeface="Raleway"/>
                <a:sym typeface="Raleway"/>
              </a:rPr>
              <a:t>:</a:t>
            </a:r>
            <a:r>
              <a:rPr lang="en" sz="1700">
                <a:latin typeface="Raleway"/>
                <a:ea typeface="Raleway"/>
                <a:cs typeface="Raleway"/>
                <a:sym typeface="Raleway"/>
              </a:rPr>
              <a:t> Daten müssen auch wirklich zu externen Applikationen (Jaeger, Grafana, Splunk, …) exportiert werden!</a:t>
            </a:r>
            <a:endParaRPr sz="1700">
              <a:latin typeface="Raleway"/>
              <a:ea typeface="Raleway"/>
              <a:cs typeface="Raleway"/>
              <a:sym typeface="Raleway"/>
            </a:endParaRPr>
          </a:p>
        </p:txBody>
      </p:sp>
      <p:sp>
        <p:nvSpPr>
          <p:cNvPr id="606" name="Google Shape;606;p48"/>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Secure Data: </a:t>
            </a:r>
            <a:r>
              <a:rPr lang="en" sz="1700">
                <a:latin typeface="Raleway"/>
                <a:ea typeface="Raleway"/>
                <a:cs typeface="Raleway"/>
                <a:sym typeface="Raleway"/>
              </a:rPr>
              <a:t>Stelle sicher das Authentication und Encryption aktiviert sind</a:t>
            </a:r>
            <a:endParaRPr sz="1700">
              <a:latin typeface="Raleway"/>
              <a:ea typeface="Raleway"/>
              <a:cs typeface="Raleway"/>
              <a:sym typeface="Raleway"/>
            </a:endParaRPr>
          </a:p>
        </p:txBody>
      </p:sp>
      <p:sp>
        <p:nvSpPr>
          <p:cNvPr id="607" name="Google Shape;607;p48"/>
          <p:cNvSpPr txBox="1"/>
          <p:nvPr/>
        </p:nvSpPr>
        <p:spPr>
          <a:xfrm>
            <a:off x="1245250" y="315942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Start with Automatic Instrumentation</a:t>
            </a:r>
            <a:r>
              <a:rPr b="1" lang="en" sz="1700">
                <a:latin typeface="Raleway"/>
                <a:ea typeface="Raleway"/>
                <a:cs typeface="Raleway"/>
                <a:sym typeface="Raleway"/>
              </a:rPr>
              <a:t>:</a:t>
            </a:r>
            <a:r>
              <a:rPr lang="en" sz="1700">
                <a:latin typeface="Raleway"/>
                <a:ea typeface="Raleway"/>
                <a:cs typeface="Raleway"/>
                <a:sym typeface="Raleway"/>
              </a:rPr>
              <a:t> Beginne mit der automatischen Instrumentalisierung von Applikationen und gehe zu manueller über wo notwendig</a:t>
            </a:r>
            <a:endParaRPr sz="1700">
              <a:latin typeface="Raleway"/>
              <a:ea typeface="Raleway"/>
              <a:cs typeface="Raleway"/>
              <a:sym typeface="Raleway"/>
            </a:endParaRPr>
          </a:p>
        </p:txBody>
      </p:sp>
      <p:sp>
        <p:nvSpPr>
          <p:cNvPr id="608" name="Google Shape;608;p48"/>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48"/>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610" name="Google Shape;610;p48"/>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48"/>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612" name="Google Shape;612;p48"/>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48"/>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614" name="Google Shape;614;p48"/>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Semantic information</a:t>
            </a:r>
            <a:r>
              <a:rPr b="1" lang="en" sz="1700">
                <a:latin typeface="Raleway"/>
                <a:ea typeface="Raleway"/>
                <a:cs typeface="Raleway"/>
                <a:sym typeface="Raleway"/>
              </a:rPr>
              <a:t>: </a:t>
            </a:r>
            <a:r>
              <a:rPr lang="en" sz="1700">
                <a:latin typeface="Raleway"/>
                <a:ea typeface="Raleway"/>
                <a:cs typeface="Raleway"/>
                <a:sym typeface="Raleway"/>
              </a:rPr>
              <a:t>Stelle sicher das es eine semantische Konvention für Meta-Informationen gibt</a:t>
            </a:r>
            <a:endParaRPr sz="1700">
              <a:latin typeface="Raleway"/>
              <a:ea typeface="Raleway"/>
              <a:cs typeface="Raleway"/>
              <a:sym typeface="Raleway"/>
            </a:endParaRPr>
          </a:p>
        </p:txBody>
      </p:sp>
      <p:sp>
        <p:nvSpPr>
          <p:cNvPr id="615" name="Google Shape;615;p48"/>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8"/>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22" name="Google Shape;622;p4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49"/>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https://uptrace.dev/opentelemetry/distributed-tracing.html#best-practices</a:t>
            </a:r>
            <a:endParaRPr sz="1700">
              <a:latin typeface="Raleway"/>
              <a:ea typeface="Raleway"/>
              <a:cs typeface="Raleway"/>
              <a:sym typeface="Raleway"/>
            </a:endParaRPr>
          </a:p>
        </p:txBody>
      </p:sp>
      <p:sp>
        <p:nvSpPr>
          <p:cNvPr id="624" name="Google Shape;624;p49"/>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https://www.honeycomb.io/blog/opentelemetry-best-practices</a:t>
            </a:r>
            <a:endParaRPr sz="1700">
              <a:latin typeface="Raleway"/>
              <a:ea typeface="Raleway"/>
              <a:cs typeface="Raleway"/>
              <a:sym typeface="Raleway"/>
            </a:endParaRPr>
          </a:p>
        </p:txBody>
      </p:sp>
      <p:sp>
        <p:nvSpPr>
          <p:cNvPr id="625" name="Google Shape;625;p49"/>
          <p:cNvSpPr txBox="1"/>
          <p:nvPr/>
        </p:nvSpPr>
        <p:spPr>
          <a:xfrm>
            <a:off x="1245250" y="32356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5"/>
              </a:rPr>
              <a:t>https://github.com/open-telemetry/opentelemetry-collector/blob/main/docs/security-best-practices.md</a:t>
            </a:r>
            <a:endParaRPr sz="1700">
              <a:latin typeface="Raleway"/>
              <a:ea typeface="Raleway"/>
              <a:cs typeface="Raleway"/>
              <a:sym typeface="Raleway"/>
            </a:endParaRPr>
          </a:p>
        </p:txBody>
      </p:sp>
      <p:sp>
        <p:nvSpPr>
          <p:cNvPr id="626" name="Google Shape;626;p4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49"/>
          <p:cNvPicPr preferRelativeResize="0"/>
          <p:nvPr/>
        </p:nvPicPr>
        <p:blipFill>
          <a:blip r:embed="rId6">
            <a:alphaModFix/>
          </a:blip>
          <a:stretch>
            <a:fillRect/>
          </a:stretch>
        </p:blipFill>
        <p:spPr>
          <a:xfrm rot="-178563">
            <a:off x="480096" y="1729554"/>
            <a:ext cx="514913" cy="391643"/>
          </a:xfrm>
          <a:prstGeom prst="rect">
            <a:avLst/>
          </a:prstGeom>
          <a:noFill/>
          <a:ln>
            <a:noFill/>
          </a:ln>
        </p:spPr>
      </p:pic>
      <p:sp>
        <p:nvSpPr>
          <p:cNvPr id="628" name="Google Shape;628;p4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49"/>
          <p:cNvPicPr preferRelativeResize="0"/>
          <p:nvPr/>
        </p:nvPicPr>
        <p:blipFill>
          <a:blip r:embed="rId6">
            <a:alphaModFix/>
          </a:blip>
          <a:stretch>
            <a:fillRect/>
          </a:stretch>
        </p:blipFill>
        <p:spPr>
          <a:xfrm rot="-178563">
            <a:off x="480096" y="2558754"/>
            <a:ext cx="514913" cy="391643"/>
          </a:xfrm>
          <a:prstGeom prst="rect">
            <a:avLst/>
          </a:prstGeom>
          <a:noFill/>
          <a:ln>
            <a:noFill/>
          </a:ln>
        </p:spPr>
      </p:pic>
      <p:sp>
        <p:nvSpPr>
          <p:cNvPr id="630" name="Google Shape;630;p4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49"/>
          <p:cNvPicPr preferRelativeResize="0"/>
          <p:nvPr/>
        </p:nvPicPr>
        <p:blipFill>
          <a:blip r:embed="rId6">
            <a:alphaModFix/>
          </a:blip>
          <a:stretch>
            <a:fillRect/>
          </a:stretch>
        </p:blipFill>
        <p:spPr>
          <a:xfrm rot="-178563">
            <a:off x="480096" y="3464154"/>
            <a:ext cx="514913" cy="391643"/>
          </a:xfrm>
          <a:prstGeom prst="rect">
            <a:avLst/>
          </a:prstGeom>
          <a:noFill/>
          <a:ln>
            <a:noFill/>
          </a:ln>
        </p:spPr>
      </p:pic>
      <p:sp>
        <p:nvSpPr>
          <p:cNvPr id="632" name="Google Shape;632;p49"/>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7"/>
              </a:rPr>
              <a:t>https://grafana.com/blog/2023/12/18/opentelemetry-best-practices-a-users-guide-to-getting-started-with-opentelemetry/</a:t>
            </a:r>
            <a:endParaRPr sz="1700">
              <a:latin typeface="Raleway"/>
              <a:ea typeface="Raleway"/>
              <a:cs typeface="Raleway"/>
              <a:sym typeface="Raleway"/>
            </a:endParaRPr>
          </a:p>
        </p:txBody>
      </p:sp>
      <p:sp>
        <p:nvSpPr>
          <p:cNvPr id="633" name="Google Shape;633;p4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49"/>
          <p:cNvPicPr preferRelativeResize="0"/>
          <p:nvPr/>
        </p:nvPicPr>
        <p:blipFill>
          <a:blip r:embed="rId6">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40" name="Google Shape;640;p5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50"/>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https://docs.dynatrace.com/docs/extend-dynatrace/opentelemetry/best-practices/metrics</a:t>
            </a:r>
            <a:endParaRPr sz="1700">
              <a:latin typeface="Raleway"/>
              <a:ea typeface="Raleway"/>
              <a:cs typeface="Raleway"/>
              <a:sym typeface="Raleway"/>
            </a:endParaRPr>
          </a:p>
        </p:txBody>
      </p:sp>
      <p:sp>
        <p:nvSpPr>
          <p:cNvPr id="642" name="Google Shape;642;p50"/>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https://docs.datadoghq.com/opentelemetry/ingestion_sampling_with_opentelemetry/</a:t>
            </a:r>
            <a:endParaRPr sz="1700">
              <a:latin typeface="Raleway"/>
              <a:ea typeface="Raleway"/>
              <a:cs typeface="Raleway"/>
              <a:sym typeface="Raleway"/>
            </a:endParaRPr>
          </a:p>
        </p:txBody>
      </p:sp>
      <p:sp>
        <p:nvSpPr>
          <p:cNvPr id="643" name="Google Shape;643;p50"/>
          <p:cNvSpPr txBox="1"/>
          <p:nvPr/>
        </p:nvSpPr>
        <p:spPr>
          <a:xfrm>
            <a:off x="1245250" y="32356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5"/>
              </a:rPr>
              <a:t>https://www.elastic.co/observability-labs/blog/best-practices-instrumenting-opentelemetry</a:t>
            </a:r>
            <a:endParaRPr sz="1700">
              <a:latin typeface="Raleway"/>
              <a:ea typeface="Raleway"/>
              <a:cs typeface="Raleway"/>
              <a:sym typeface="Raleway"/>
            </a:endParaRPr>
          </a:p>
        </p:txBody>
      </p:sp>
      <p:sp>
        <p:nvSpPr>
          <p:cNvPr id="644" name="Google Shape;644;p50"/>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50"/>
          <p:cNvPicPr preferRelativeResize="0"/>
          <p:nvPr/>
        </p:nvPicPr>
        <p:blipFill>
          <a:blip r:embed="rId6">
            <a:alphaModFix/>
          </a:blip>
          <a:stretch>
            <a:fillRect/>
          </a:stretch>
        </p:blipFill>
        <p:spPr>
          <a:xfrm rot="-178563">
            <a:off x="480096" y="1729554"/>
            <a:ext cx="514913" cy="391643"/>
          </a:xfrm>
          <a:prstGeom prst="rect">
            <a:avLst/>
          </a:prstGeom>
          <a:noFill/>
          <a:ln>
            <a:noFill/>
          </a:ln>
        </p:spPr>
      </p:pic>
      <p:sp>
        <p:nvSpPr>
          <p:cNvPr id="646" name="Google Shape;646;p50"/>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50"/>
          <p:cNvPicPr preferRelativeResize="0"/>
          <p:nvPr/>
        </p:nvPicPr>
        <p:blipFill>
          <a:blip r:embed="rId6">
            <a:alphaModFix/>
          </a:blip>
          <a:stretch>
            <a:fillRect/>
          </a:stretch>
        </p:blipFill>
        <p:spPr>
          <a:xfrm rot="-178563">
            <a:off x="480096" y="2558754"/>
            <a:ext cx="514913" cy="391643"/>
          </a:xfrm>
          <a:prstGeom prst="rect">
            <a:avLst/>
          </a:prstGeom>
          <a:noFill/>
          <a:ln>
            <a:noFill/>
          </a:ln>
        </p:spPr>
      </p:pic>
      <p:sp>
        <p:nvSpPr>
          <p:cNvPr id="648" name="Google Shape;648;p50"/>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50"/>
          <p:cNvPicPr preferRelativeResize="0"/>
          <p:nvPr/>
        </p:nvPicPr>
        <p:blipFill>
          <a:blip r:embed="rId6">
            <a:alphaModFix/>
          </a:blip>
          <a:stretch>
            <a:fillRect/>
          </a:stretch>
        </p:blipFill>
        <p:spPr>
          <a:xfrm rot="-178563">
            <a:off x="480096" y="34641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Sampling</a:t>
            </a:r>
            <a:endParaRPr/>
          </a:p>
        </p:txBody>
      </p:sp>
      <p:sp>
        <p:nvSpPr>
          <p:cNvPr id="655" name="Google Shape;655;p5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51"/>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https://opentelemetry.io/docs/concepts/sampling/</a:t>
            </a:r>
            <a:endParaRPr sz="1700">
              <a:latin typeface="Raleway"/>
              <a:ea typeface="Raleway"/>
              <a:cs typeface="Raleway"/>
              <a:sym typeface="Raleway"/>
            </a:endParaRPr>
          </a:p>
        </p:txBody>
      </p:sp>
      <p:sp>
        <p:nvSpPr>
          <p:cNvPr id="657" name="Google Shape;657;p51"/>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https://opentelemetry.io/blog/2022/tail-sampling/</a:t>
            </a:r>
            <a:endParaRPr sz="1700">
              <a:latin typeface="Raleway"/>
              <a:ea typeface="Raleway"/>
              <a:cs typeface="Raleway"/>
              <a:sym typeface="Raleway"/>
            </a:endParaRPr>
          </a:p>
        </p:txBody>
      </p:sp>
      <p:sp>
        <p:nvSpPr>
          <p:cNvPr id="658" name="Google Shape;658;p5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51"/>
          <p:cNvPicPr preferRelativeResize="0"/>
          <p:nvPr/>
        </p:nvPicPr>
        <p:blipFill>
          <a:blip r:embed="rId5">
            <a:alphaModFix/>
          </a:blip>
          <a:stretch>
            <a:fillRect/>
          </a:stretch>
        </p:blipFill>
        <p:spPr>
          <a:xfrm rot="-178563">
            <a:off x="480096" y="1729554"/>
            <a:ext cx="514913" cy="391643"/>
          </a:xfrm>
          <a:prstGeom prst="rect">
            <a:avLst/>
          </a:prstGeom>
          <a:noFill/>
          <a:ln>
            <a:noFill/>
          </a:ln>
        </p:spPr>
      </p:pic>
      <p:sp>
        <p:nvSpPr>
          <p:cNvPr id="660" name="Google Shape;660;p5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51"/>
          <p:cNvPicPr preferRelativeResize="0"/>
          <p:nvPr/>
        </p:nvPicPr>
        <p:blipFill>
          <a:blip r:embed="rId5">
            <a:alphaModFix/>
          </a:blip>
          <a:stretch>
            <a:fillRect/>
          </a:stretch>
        </p:blipFill>
        <p:spPr>
          <a:xfrm rot="-178563">
            <a:off x="480096" y="25587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a:t>
            </a:r>
            <a:r>
              <a:rPr lang="en"/>
              <a:t>Security</a:t>
            </a:r>
            <a:endParaRPr/>
          </a:p>
        </p:txBody>
      </p:sp>
      <p:sp>
        <p:nvSpPr>
          <p:cNvPr id="667" name="Google Shape;667;p5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52"/>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Verwende Authentication Extensions bei Receivers und Exporters</a:t>
            </a:r>
            <a:endParaRPr sz="1700">
              <a:latin typeface="Raleway"/>
              <a:ea typeface="Raleway"/>
              <a:cs typeface="Raleway"/>
              <a:sym typeface="Raleway"/>
            </a:endParaRPr>
          </a:p>
        </p:txBody>
      </p:sp>
      <p:sp>
        <p:nvSpPr>
          <p:cNvPr id="669" name="Google Shape;669;p52"/>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Anonymisiere</a:t>
            </a:r>
            <a:r>
              <a:rPr lang="en" sz="1700">
                <a:latin typeface="Raleway"/>
                <a:ea typeface="Raleway"/>
                <a:cs typeface="Raleway"/>
                <a:sym typeface="Raleway"/>
              </a:rPr>
              <a:t> Daten bereits so früh als möglich (zB Sidecar Collector)</a:t>
            </a:r>
            <a:endParaRPr sz="1700">
              <a:latin typeface="Raleway"/>
              <a:ea typeface="Raleway"/>
              <a:cs typeface="Raleway"/>
              <a:sym typeface="Raleway"/>
            </a:endParaRPr>
          </a:p>
        </p:txBody>
      </p:sp>
      <p:sp>
        <p:nvSpPr>
          <p:cNvPr id="670" name="Google Shape;670;p52"/>
          <p:cNvSpPr txBox="1"/>
          <p:nvPr/>
        </p:nvSpPr>
        <p:spPr>
          <a:xfrm>
            <a:off x="1245250" y="338802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Aktiviere </a:t>
            </a:r>
            <a:r>
              <a:rPr lang="en" sz="1700" u="sng">
                <a:solidFill>
                  <a:schemeClr val="hlink"/>
                </a:solidFill>
                <a:latin typeface="Raleway"/>
                <a:ea typeface="Raleway"/>
                <a:cs typeface="Raleway"/>
                <a:sym typeface="Raleway"/>
                <a:hlinkClick r:id="rId3"/>
              </a:rPr>
              <a:t>empfohlene Processor</a:t>
            </a:r>
            <a:endParaRPr sz="1700">
              <a:latin typeface="Raleway"/>
              <a:ea typeface="Raleway"/>
              <a:cs typeface="Raleway"/>
              <a:sym typeface="Raleway"/>
            </a:endParaRPr>
          </a:p>
        </p:txBody>
      </p:sp>
      <p:sp>
        <p:nvSpPr>
          <p:cNvPr id="671" name="Google Shape;671;p5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52"/>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673" name="Google Shape;673;p5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52"/>
          <p:cNvPicPr preferRelativeResize="0"/>
          <p:nvPr/>
        </p:nvPicPr>
        <p:blipFill>
          <a:blip r:embed="rId4">
            <a:alphaModFix/>
          </a:blip>
          <a:stretch>
            <a:fillRect/>
          </a:stretch>
        </p:blipFill>
        <p:spPr>
          <a:xfrm rot="-178563">
            <a:off x="480096" y="2558754"/>
            <a:ext cx="514913" cy="391643"/>
          </a:xfrm>
          <a:prstGeom prst="rect">
            <a:avLst/>
          </a:prstGeom>
          <a:noFill/>
          <a:ln>
            <a:noFill/>
          </a:ln>
        </p:spPr>
      </p:pic>
      <p:sp>
        <p:nvSpPr>
          <p:cNvPr id="675" name="Google Shape;675;p5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52"/>
          <p:cNvPicPr preferRelativeResize="0"/>
          <p:nvPr/>
        </p:nvPicPr>
        <p:blipFill>
          <a:blip r:embed="rId4">
            <a:alphaModFix/>
          </a:blip>
          <a:stretch>
            <a:fillRect/>
          </a:stretch>
        </p:blipFill>
        <p:spPr>
          <a:xfrm rot="-178563">
            <a:off x="480096" y="3464154"/>
            <a:ext cx="514913" cy="391643"/>
          </a:xfrm>
          <a:prstGeom prst="rect">
            <a:avLst/>
          </a:prstGeom>
          <a:noFill/>
          <a:ln>
            <a:noFill/>
          </a:ln>
        </p:spPr>
      </p:pic>
      <p:sp>
        <p:nvSpPr>
          <p:cNvPr id="677" name="Google Shape;677;p52"/>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Verwende verschlüsselte Verbindungen (zB HTTPS statt HTTP)</a:t>
            </a:r>
            <a:endParaRPr sz="1700">
              <a:latin typeface="Raleway"/>
              <a:ea typeface="Raleway"/>
              <a:cs typeface="Raleway"/>
              <a:sym typeface="Raleway"/>
            </a:endParaRPr>
          </a:p>
        </p:txBody>
      </p:sp>
      <p:sp>
        <p:nvSpPr>
          <p:cNvPr id="678" name="Google Shape;678;p5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52"/>
          <p:cNvPicPr preferRelativeResize="0"/>
          <p:nvPr/>
        </p:nvPicPr>
        <p:blipFill>
          <a:blip r:embed="rId4">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txBox="1"/>
          <p:nvPr/>
        </p:nvSpPr>
        <p:spPr>
          <a:xfrm>
            <a:off x="1466850" y="1937668"/>
            <a:ext cx="7393800" cy="8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chemeClr val="dk1"/>
                </a:solidFill>
                <a:latin typeface="Raleway"/>
                <a:ea typeface="Raleway"/>
                <a:cs typeface="Raleway"/>
                <a:sym typeface="Raleway"/>
              </a:rPr>
              <a:t>Happy Tracing!</a:t>
            </a:r>
            <a:endParaRPr b="1" sz="4400">
              <a:solidFill>
                <a:schemeClr val="dk1"/>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54"/>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690" name="Google Shape;690;p54"/>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Ab hier folien für kopieren</a:t>
            </a:r>
            <a:br>
              <a:rPr b="1" lang="en" sz="4400">
                <a:solidFill>
                  <a:srgbClr val="FFFFFF"/>
                </a:solidFill>
                <a:latin typeface="Raleway"/>
                <a:ea typeface="Raleway"/>
                <a:cs typeface="Raleway"/>
                <a:sym typeface="Raleway"/>
              </a:rPr>
            </a:br>
            <a:r>
              <a:rPr b="1" lang="en" sz="4400">
                <a:solidFill>
                  <a:srgbClr val="FFFFFF"/>
                </a:solidFill>
                <a:latin typeface="Raleway"/>
                <a:ea typeface="Raleway"/>
                <a:cs typeface="Raleway"/>
                <a:sym typeface="Raleway"/>
              </a:rPr>
              <a:t>(sind die vorlagen)</a:t>
            </a:r>
            <a:endParaRPr b="1" sz="4400">
              <a:solidFill>
                <a:srgbClr val="FFFFFF"/>
              </a:solidFill>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words about me …</a:t>
            </a:r>
            <a:endParaRPr/>
          </a:p>
        </p:txBody>
      </p:sp>
      <p:sp>
        <p:nvSpPr>
          <p:cNvPr id="696" name="Google Shape;696;p5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7" name="Google Shape;697;p55"/>
          <p:cNvPicPr preferRelativeResize="0"/>
          <p:nvPr/>
        </p:nvPicPr>
        <p:blipFill rotWithShape="1">
          <a:blip r:embed="rId3">
            <a:alphaModFix/>
          </a:blip>
          <a:srcRect b="0" l="31281" r="26564" t="0"/>
          <a:stretch/>
        </p:blipFill>
        <p:spPr>
          <a:xfrm>
            <a:off x="376325" y="1391450"/>
            <a:ext cx="2179799" cy="3447449"/>
          </a:xfrm>
          <a:prstGeom prst="rect">
            <a:avLst/>
          </a:prstGeom>
          <a:noFill/>
          <a:ln>
            <a:noFill/>
          </a:ln>
          <a:effectLst>
            <a:outerShdw blurRad="57150" rotWithShape="0" algn="bl" dir="5400000" dist="19050">
              <a:srgbClr val="000000">
                <a:alpha val="50000"/>
              </a:srgbClr>
            </a:outerShdw>
          </a:effectLst>
        </p:spPr>
      </p:pic>
      <p:pic>
        <p:nvPicPr>
          <p:cNvPr id="698" name="Google Shape;698;p55"/>
          <p:cNvPicPr preferRelativeResize="0"/>
          <p:nvPr/>
        </p:nvPicPr>
        <p:blipFill>
          <a:blip r:embed="rId4">
            <a:alphaModFix amt="83000"/>
          </a:blip>
          <a:stretch>
            <a:fillRect/>
          </a:stretch>
        </p:blipFill>
        <p:spPr>
          <a:xfrm>
            <a:off x="3129600" y="1633217"/>
            <a:ext cx="1954475" cy="1057734"/>
          </a:xfrm>
          <a:prstGeom prst="rect">
            <a:avLst/>
          </a:prstGeom>
          <a:noFill/>
          <a:ln>
            <a:noFill/>
          </a:ln>
        </p:spPr>
      </p:pic>
      <p:sp>
        <p:nvSpPr>
          <p:cNvPr id="699" name="Google Shape;699;p55"/>
          <p:cNvSpPr txBox="1"/>
          <p:nvPr/>
        </p:nvSpPr>
        <p:spPr>
          <a:xfrm>
            <a:off x="3605763" y="2088175"/>
            <a:ext cx="10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This is me</a:t>
            </a:r>
            <a:endParaRPr>
              <a:latin typeface="Raleway SemiBold"/>
              <a:ea typeface="Raleway SemiBold"/>
              <a:cs typeface="Raleway SemiBold"/>
              <a:sym typeface="Raleway SemiBold"/>
            </a:endParaRPr>
          </a:p>
        </p:txBody>
      </p:sp>
      <p:pic>
        <p:nvPicPr>
          <p:cNvPr id="700" name="Google Shape;700;p55"/>
          <p:cNvPicPr preferRelativeResize="0"/>
          <p:nvPr/>
        </p:nvPicPr>
        <p:blipFill>
          <a:blip r:embed="rId4">
            <a:alphaModFix amt="83000"/>
          </a:blip>
          <a:stretch>
            <a:fillRect/>
          </a:stretch>
        </p:blipFill>
        <p:spPr>
          <a:xfrm>
            <a:off x="6140950" y="2197417"/>
            <a:ext cx="1954475" cy="1057734"/>
          </a:xfrm>
          <a:prstGeom prst="rect">
            <a:avLst/>
          </a:prstGeom>
          <a:noFill/>
          <a:ln>
            <a:noFill/>
          </a:ln>
        </p:spPr>
      </p:pic>
      <p:sp>
        <p:nvSpPr>
          <p:cNvPr id="701" name="Google Shape;701;p55"/>
          <p:cNvSpPr txBox="1"/>
          <p:nvPr/>
        </p:nvSpPr>
        <p:spPr>
          <a:xfrm>
            <a:off x="6435600" y="2652375"/>
            <a:ext cx="15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This is me too</a:t>
            </a:r>
            <a:endParaRPr>
              <a:latin typeface="Raleway SemiBold"/>
              <a:ea typeface="Raleway SemiBold"/>
              <a:cs typeface="Raleway SemiBold"/>
              <a:sym typeface="Raleway SemiBold"/>
            </a:endParaRPr>
          </a:p>
        </p:txBody>
      </p:sp>
      <p:pic>
        <p:nvPicPr>
          <p:cNvPr id="702" name="Google Shape;702;p55"/>
          <p:cNvPicPr preferRelativeResize="0"/>
          <p:nvPr/>
        </p:nvPicPr>
        <p:blipFill>
          <a:blip r:embed="rId4">
            <a:alphaModFix amt="83000"/>
          </a:blip>
          <a:stretch>
            <a:fillRect/>
          </a:stretch>
        </p:blipFill>
        <p:spPr>
          <a:xfrm>
            <a:off x="3715725" y="3464942"/>
            <a:ext cx="1954475" cy="1057734"/>
          </a:xfrm>
          <a:prstGeom prst="rect">
            <a:avLst/>
          </a:prstGeom>
          <a:noFill/>
          <a:ln>
            <a:noFill/>
          </a:ln>
        </p:spPr>
      </p:pic>
      <p:sp>
        <p:nvSpPr>
          <p:cNvPr id="703" name="Google Shape;703;p55"/>
          <p:cNvSpPr txBox="1"/>
          <p:nvPr/>
        </p:nvSpPr>
        <p:spPr>
          <a:xfrm>
            <a:off x="4191888" y="3919900"/>
            <a:ext cx="10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SemiBold"/>
                <a:ea typeface="Raleway SemiBold"/>
                <a:cs typeface="Raleway SemiBold"/>
                <a:sym typeface="Raleway SemiBold"/>
              </a:rPr>
              <a:t>This is me</a:t>
            </a:r>
            <a:endParaRPr>
              <a:latin typeface="Raleway SemiBold"/>
              <a:ea typeface="Raleway SemiBold"/>
              <a:cs typeface="Raleway SemiBold"/>
              <a:sym typeface="Raleway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Few points</a:t>
            </a:r>
            <a:endParaRPr/>
          </a:p>
        </p:txBody>
      </p:sp>
      <p:sp>
        <p:nvSpPr>
          <p:cNvPr id="709" name="Google Shape;709;p5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56"/>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One point</a:t>
            </a:r>
            <a:endParaRPr sz="1700">
              <a:latin typeface="Raleway"/>
              <a:ea typeface="Raleway"/>
              <a:cs typeface="Raleway"/>
              <a:sym typeface="Raleway"/>
            </a:endParaRPr>
          </a:p>
        </p:txBody>
      </p:sp>
      <p:sp>
        <p:nvSpPr>
          <p:cNvPr id="711" name="Google Shape;711;p56"/>
          <p:cNvSpPr txBox="1"/>
          <p:nvPr/>
        </p:nvSpPr>
        <p:spPr>
          <a:xfrm>
            <a:off x="1256300" y="28040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Two points</a:t>
            </a:r>
            <a:endParaRPr sz="1700">
              <a:latin typeface="Raleway"/>
              <a:ea typeface="Raleway"/>
              <a:cs typeface="Raleway"/>
              <a:sym typeface="Raleway"/>
            </a:endParaRPr>
          </a:p>
        </p:txBody>
      </p:sp>
      <p:sp>
        <p:nvSpPr>
          <p:cNvPr id="712" name="Google Shape;712;p56"/>
          <p:cNvSpPr txBox="1"/>
          <p:nvPr/>
        </p:nvSpPr>
        <p:spPr>
          <a:xfrm>
            <a:off x="1256300" y="39380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3 makes a charm</a:t>
            </a:r>
            <a:endParaRPr sz="1700">
              <a:latin typeface="Raleway"/>
              <a:ea typeface="Raleway"/>
              <a:cs typeface="Raleway"/>
              <a:sym typeface="Raleway"/>
            </a:endParaRPr>
          </a:p>
        </p:txBody>
      </p:sp>
      <p:sp>
        <p:nvSpPr>
          <p:cNvPr id="713" name="Google Shape;713;p56"/>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56"/>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715" name="Google Shape;715;p56"/>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6"/>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717" name="Google Shape;717;p56"/>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56"/>
          <p:cNvPicPr preferRelativeResize="0"/>
          <p:nvPr/>
        </p:nvPicPr>
        <p:blipFill>
          <a:blip r:embed="rId3">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57"/>
          <p:cNvPicPr preferRelativeResize="0"/>
          <p:nvPr/>
        </p:nvPicPr>
        <p:blipFill rotWithShape="1">
          <a:blip r:embed="rId3">
            <a:alphaModFix/>
          </a:blip>
          <a:srcRect b="9763" l="0" r="0" t="10991"/>
          <a:stretch/>
        </p:blipFill>
        <p:spPr>
          <a:xfrm>
            <a:off x="0" y="-291077"/>
            <a:ext cx="9144003" cy="5434575"/>
          </a:xfrm>
          <a:prstGeom prst="rect">
            <a:avLst/>
          </a:prstGeom>
          <a:noFill/>
          <a:ln>
            <a:noFill/>
          </a:ln>
        </p:spPr>
      </p:pic>
      <p:sp>
        <p:nvSpPr>
          <p:cNvPr id="724" name="Google Shape;724;p57"/>
          <p:cNvSpPr txBox="1"/>
          <p:nvPr/>
        </p:nvSpPr>
        <p:spPr>
          <a:xfrm>
            <a:off x="1466850" y="1885950"/>
            <a:ext cx="73938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What a wonderful world </a:t>
            </a:r>
            <a:endParaRPr b="1" sz="44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11" name="Google Shape;111;p1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3"/>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a:t>
            </a:r>
            <a:r>
              <a:rPr b="1" lang="en" sz="1700">
                <a:latin typeface="Raleway"/>
                <a:ea typeface="Raleway"/>
                <a:cs typeface="Raleway"/>
                <a:sym typeface="Raleway"/>
              </a:rPr>
              <a:t>Trace</a:t>
            </a:r>
            <a:r>
              <a:rPr lang="en" sz="1700">
                <a:latin typeface="Raleway"/>
                <a:ea typeface="Raleway"/>
                <a:cs typeface="Raleway"/>
                <a:sym typeface="Raleway"/>
              </a:rPr>
              <a:t> hat eine eindeutige ID die eine Anfrage zum System darstellt</a:t>
            </a:r>
            <a:endParaRPr sz="1700">
              <a:latin typeface="Raleway"/>
              <a:ea typeface="Raleway"/>
              <a:cs typeface="Raleway"/>
              <a:sym typeface="Raleway"/>
            </a:endParaRPr>
          </a:p>
        </p:txBody>
      </p:sp>
      <p:sp>
        <p:nvSpPr>
          <p:cNvPr id="113" name="Google Shape;113;p13"/>
          <p:cNvSpPr txBox="1"/>
          <p:nvPr/>
        </p:nvSpPr>
        <p:spPr>
          <a:xfrm>
            <a:off x="1256300" y="25754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Trace besteht aus einer Menge von </a:t>
            </a:r>
            <a:r>
              <a:rPr b="1" lang="en" sz="1700">
                <a:latin typeface="Raleway"/>
                <a:ea typeface="Raleway"/>
                <a:cs typeface="Raleway"/>
                <a:sym typeface="Raleway"/>
              </a:rPr>
              <a:t>Spans</a:t>
            </a:r>
            <a:r>
              <a:rPr lang="en" sz="1700">
                <a:latin typeface="Raleway"/>
                <a:ea typeface="Raleway"/>
                <a:cs typeface="Raleway"/>
                <a:sym typeface="Raleway"/>
              </a:rPr>
              <a:t>, wobei jeder Span ein</a:t>
            </a:r>
            <a:br>
              <a:rPr lang="en" sz="1700">
                <a:latin typeface="Raleway"/>
                <a:ea typeface="Raleway"/>
                <a:cs typeface="Raleway"/>
                <a:sym typeface="Raleway"/>
              </a:rPr>
            </a:br>
            <a:r>
              <a:rPr lang="en" sz="1700">
                <a:latin typeface="Raleway"/>
                <a:ea typeface="Raleway"/>
                <a:cs typeface="Raleway"/>
                <a:sym typeface="Raleway"/>
              </a:rPr>
              <a:t>Event in der Applikation darstellt. Ein Span kann ein “root” Span sein oder</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 Kind (in welchem Fall eine “parent_id” gesetzt ist).</a:t>
            </a:r>
            <a:endParaRPr sz="1700">
              <a:latin typeface="Raleway"/>
              <a:ea typeface="Raleway"/>
              <a:cs typeface="Raleway"/>
              <a:sym typeface="Raleway"/>
            </a:endParaRPr>
          </a:p>
        </p:txBody>
      </p:sp>
      <p:sp>
        <p:nvSpPr>
          <p:cNvPr id="114" name="Google Shape;114;p13"/>
          <p:cNvSpPr txBox="1"/>
          <p:nvPr/>
        </p:nvSpPr>
        <p:spPr>
          <a:xfrm>
            <a:off x="1256300" y="37094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Distributed</a:t>
            </a:r>
            <a:r>
              <a:rPr lang="en" sz="1700">
                <a:latin typeface="Raleway"/>
                <a:ea typeface="Raleway"/>
                <a:cs typeface="Raleway"/>
                <a:sym typeface="Raleway"/>
              </a:rPr>
              <a:t> </a:t>
            </a:r>
            <a:r>
              <a:rPr b="1" lang="en" sz="1700">
                <a:latin typeface="Raleway"/>
                <a:ea typeface="Raleway"/>
                <a:cs typeface="Raleway"/>
                <a:sym typeface="Raleway"/>
              </a:rPr>
              <a:t>Traces</a:t>
            </a:r>
            <a:r>
              <a:rPr lang="en" sz="1700">
                <a:latin typeface="Raleway"/>
                <a:ea typeface="Raleway"/>
                <a:cs typeface="Raleway"/>
                <a:sym typeface="Raleway"/>
              </a:rPr>
              <a:t> sind Traces die sich über mehrere Applikationen ziehen. Diese werden mittels “</a:t>
            </a:r>
            <a:r>
              <a:rPr lang="en" sz="1700" u="sng">
                <a:solidFill>
                  <a:schemeClr val="hlink"/>
                </a:solidFill>
                <a:latin typeface="Raleway"/>
                <a:ea typeface="Raleway"/>
                <a:cs typeface="Raleway"/>
                <a:sym typeface="Raleway"/>
                <a:hlinkClick r:id="rId3"/>
              </a:rPr>
              <a:t>Context Propagation</a:t>
            </a:r>
            <a:r>
              <a:rPr lang="en" sz="1700">
                <a:latin typeface="Raleway"/>
                <a:ea typeface="Raleway"/>
                <a:cs typeface="Raleway"/>
                <a:sym typeface="Raleway"/>
              </a:rPr>
              <a:t>” zwischen den Applikationen übergeben.</a:t>
            </a:r>
            <a:endParaRPr sz="1700">
              <a:latin typeface="Raleway"/>
              <a:ea typeface="Raleway"/>
              <a:cs typeface="Raleway"/>
              <a:sym typeface="Raleway"/>
            </a:endParaRPr>
          </a:p>
        </p:txBody>
      </p:sp>
      <p:sp>
        <p:nvSpPr>
          <p:cNvPr id="115" name="Google Shape;115;p1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3"/>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117" name="Google Shape;117;p13"/>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3"/>
          <p:cNvPicPr preferRelativeResize="0"/>
          <p:nvPr/>
        </p:nvPicPr>
        <p:blipFill>
          <a:blip r:embed="rId4">
            <a:alphaModFix/>
          </a:blip>
          <a:stretch>
            <a:fillRect/>
          </a:stretch>
        </p:blipFill>
        <p:spPr>
          <a:xfrm rot="-178563">
            <a:off x="480096" y="2863554"/>
            <a:ext cx="514913" cy="391643"/>
          </a:xfrm>
          <a:prstGeom prst="rect">
            <a:avLst/>
          </a:prstGeom>
          <a:noFill/>
          <a:ln>
            <a:noFill/>
          </a:ln>
        </p:spPr>
      </p:pic>
      <p:sp>
        <p:nvSpPr>
          <p:cNvPr id="119" name="Google Shape;119;p13"/>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3"/>
          <p:cNvPicPr preferRelativeResize="0"/>
          <p:nvPr/>
        </p:nvPicPr>
        <p:blipFill>
          <a:blip r:embed="rId4">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sp>
        <p:nvSpPr>
          <p:cNvPr id="730" name="Google Shape;730;p5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58"/>
          <p:cNvPicPr preferRelativeResize="0"/>
          <p:nvPr/>
        </p:nvPicPr>
        <p:blipFill>
          <a:blip r:embed="rId3">
            <a:alphaModFix/>
          </a:blip>
          <a:stretch>
            <a:fillRect/>
          </a:stretch>
        </p:blipFill>
        <p:spPr>
          <a:xfrm>
            <a:off x="311700" y="1343075"/>
            <a:ext cx="719501" cy="1178851"/>
          </a:xfrm>
          <a:prstGeom prst="rect">
            <a:avLst/>
          </a:prstGeom>
          <a:noFill/>
          <a:ln>
            <a:noFill/>
          </a:ln>
        </p:spPr>
      </p:pic>
      <p:pic>
        <p:nvPicPr>
          <p:cNvPr id="732" name="Google Shape;732;p58"/>
          <p:cNvPicPr preferRelativeResize="0"/>
          <p:nvPr/>
        </p:nvPicPr>
        <p:blipFill>
          <a:blip r:embed="rId4">
            <a:alphaModFix/>
          </a:blip>
          <a:stretch>
            <a:fillRect/>
          </a:stretch>
        </p:blipFill>
        <p:spPr>
          <a:xfrm>
            <a:off x="1416600" y="1343075"/>
            <a:ext cx="883891" cy="1178850"/>
          </a:xfrm>
          <a:prstGeom prst="rect">
            <a:avLst/>
          </a:prstGeom>
          <a:noFill/>
          <a:ln>
            <a:noFill/>
          </a:ln>
        </p:spPr>
      </p:pic>
      <p:pic>
        <p:nvPicPr>
          <p:cNvPr id="733" name="Google Shape;733;p58"/>
          <p:cNvPicPr preferRelativeResize="0"/>
          <p:nvPr/>
        </p:nvPicPr>
        <p:blipFill>
          <a:blip r:embed="rId5">
            <a:alphaModFix/>
          </a:blip>
          <a:stretch>
            <a:fillRect/>
          </a:stretch>
        </p:blipFill>
        <p:spPr>
          <a:xfrm>
            <a:off x="2551073" y="1343075"/>
            <a:ext cx="606694" cy="1178849"/>
          </a:xfrm>
          <a:prstGeom prst="rect">
            <a:avLst/>
          </a:prstGeom>
          <a:noFill/>
          <a:ln>
            <a:noFill/>
          </a:ln>
        </p:spPr>
      </p:pic>
      <p:pic>
        <p:nvPicPr>
          <p:cNvPr id="734" name="Google Shape;734;p58"/>
          <p:cNvPicPr preferRelativeResize="0"/>
          <p:nvPr/>
        </p:nvPicPr>
        <p:blipFill>
          <a:blip r:embed="rId6">
            <a:alphaModFix/>
          </a:blip>
          <a:stretch>
            <a:fillRect/>
          </a:stretch>
        </p:blipFill>
        <p:spPr>
          <a:xfrm>
            <a:off x="3528523" y="1343075"/>
            <a:ext cx="1368742" cy="1178851"/>
          </a:xfrm>
          <a:prstGeom prst="rect">
            <a:avLst/>
          </a:prstGeom>
          <a:noFill/>
          <a:ln>
            <a:noFill/>
          </a:ln>
        </p:spPr>
      </p:pic>
      <p:pic>
        <p:nvPicPr>
          <p:cNvPr id="735" name="Google Shape;735;p58"/>
          <p:cNvPicPr preferRelativeResize="0"/>
          <p:nvPr/>
        </p:nvPicPr>
        <p:blipFill>
          <a:blip r:embed="rId7">
            <a:alphaModFix/>
          </a:blip>
          <a:stretch>
            <a:fillRect/>
          </a:stretch>
        </p:blipFill>
        <p:spPr>
          <a:xfrm>
            <a:off x="5064318" y="1343075"/>
            <a:ext cx="642271" cy="1178849"/>
          </a:xfrm>
          <a:prstGeom prst="rect">
            <a:avLst/>
          </a:prstGeom>
          <a:noFill/>
          <a:ln>
            <a:noFill/>
          </a:ln>
        </p:spPr>
      </p:pic>
      <p:pic>
        <p:nvPicPr>
          <p:cNvPr id="736" name="Google Shape;736;p58"/>
          <p:cNvPicPr preferRelativeResize="0"/>
          <p:nvPr/>
        </p:nvPicPr>
        <p:blipFill>
          <a:blip r:embed="rId8">
            <a:alphaModFix/>
          </a:blip>
          <a:stretch>
            <a:fillRect/>
          </a:stretch>
        </p:blipFill>
        <p:spPr>
          <a:xfrm>
            <a:off x="5954250" y="1343075"/>
            <a:ext cx="1550245" cy="1178850"/>
          </a:xfrm>
          <a:prstGeom prst="rect">
            <a:avLst/>
          </a:prstGeom>
          <a:noFill/>
          <a:ln>
            <a:noFill/>
          </a:ln>
        </p:spPr>
      </p:pic>
      <p:pic>
        <p:nvPicPr>
          <p:cNvPr id="737" name="Google Shape;737;p58"/>
          <p:cNvPicPr preferRelativeResize="0"/>
          <p:nvPr/>
        </p:nvPicPr>
        <p:blipFill>
          <a:blip r:embed="rId9">
            <a:alphaModFix/>
          </a:blip>
          <a:stretch>
            <a:fillRect/>
          </a:stretch>
        </p:blipFill>
        <p:spPr>
          <a:xfrm>
            <a:off x="2681299" y="2903700"/>
            <a:ext cx="939505" cy="1178850"/>
          </a:xfrm>
          <a:prstGeom prst="rect">
            <a:avLst/>
          </a:prstGeom>
          <a:noFill/>
          <a:ln>
            <a:noFill/>
          </a:ln>
        </p:spPr>
      </p:pic>
      <p:pic>
        <p:nvPicPr>
          <p:cNvPr id="738" name="Google Shape;738;p58"/>
          <p:cNvPicPr preferRelativeResize="0"/>
          <p:nvPr/>
        </p:nvPicPr>
        <p:blipFill>
          <a:blip r:embed="rId10">
            <a:alphaModFix/>
          </a:blip>
          <a:stretch>
            <a:fillRect/>
          </a:stretch>
        </p:blipFill>
        <p:spPr>
          <a:xfrm>
            <a:off x="311700" y="2903700"/>
            <a:ext cx="775376" cy="1178850"/>
          </a:xfrm>
          <a:prstGeom prst="rect">
            <a:avLst/>
          </a:prstGeom>
          <a:noFill/>
          <a:ln>
            <a:noFill/>
          </a:ln>
        </p:spPr>
      </p:pic>
      <p:pic>
        <p:nvPicPr>
          <p:cNvPr id="739" name="Google Shape;739;p58"/>
          <p:cNvPicPr preferRelativeResize="0"/>
          <p:nvPr/>
        </p:nvPicPr>
        <p:blipFill>
          <a:blip r:embed="rId11">
            <a:alphaModFix/>
          </a:blip>
          <a:stretch>
            <a:fillRect/>
          </a:stretch>
        </p:blipFill>
        <p:spPr>
          <a:xfrm>
            <a:off x="1256249" y="2903700"/>
            <a:ext cx="1204588" cy="1178849"/>
          </a:xfrm>
          <a:prstGeom prst="rect">
            <a:avLst/>
          </a:prstGeom>
          <a:noFill/>
          <a:ln>
            <a:noFill/>
          </a:ln>
        </p:spPr>
      </p:pic>
      <p:pic>
        <p:nvPicPr>
          <p:cNvPr id="740" name="Google Shape;740;p58"/>
          <p:cNvPicPr preferRelativeResize="0"/>
          <p:nvPr/>
        </p:nvPicPr>
        <p:blipFill>
          <a:blip r:embed="rId12">
            <a:alphaModFix/>
          </a:blip>
          <a:stretch>
            <a:fillRect/>
          </a:stretch>
        </p:blipFill>
        <p:spPr>
          <a:xfrm>
            <a:off x="3909550" y="2907112"/>
            <a:ext cx="606700" cy="1172021"/>
          </a:xfrm>
          <a:prstGeom prst="rect">
            <a:avLst/>
          </a:prstGeom>
          <a:noFill/>
          <a:ln>
            <a:noFill/>
          </a:ln>
        </p:spPr>
      </p:pic>
      <p:pic>
        <p:nvPicPr>
          <p:cNvPr id="741" name="Google Shape;741;p58"/>
          <p:cNvPicPr preferRelativeResize="0"/>
          <p:nvPr/>
        </p:nvPicPr>
        <p:blipFill>
          <a:blip r:embed="rId13">
            <a:alphaModFix/>
          </a:blip>
          <a:stretch>
            <a:fillRect/>
          </a:stretch>
        </p:blipFill>
        <p:spPr>
          <a:xfrm>
            <a:off x="4866475" y="2907101"/>
            <a:ext cx="1954484" cy="1172025"/>
          </a:xfrm>
          <a:prstGeom prst="rect">
            <a:avLst/>
          </a:prstGeom>
          <a:noFill/>
          <a:ln>
            <a:noFill/>
          </a:ln>
        </p:spPr>
      </p:pic>
      <p:pic>
        <p:nvPicPr>
          <p:cNvPr id="742" name="Google Shape;742;p58"/>
          <p:cNvPicPr preferRelativeResize="0"/>
          <p:nvPr/>
        </p:nvPicPr>
        <p:blipFill>
          <a:blip r:embed="rId14">
            <a:alphaModFix/>
          </a:blip>
          <a:stretch>
            <a:fillRect/>
          </a:stretch>
        </p:blipFill>
        <p:spPr>
          <a:xfrm>
            <a:off x="6983575" y="2847267"/>
            <a:ext cx="1954475" cy="1057734"/>
          </a:xfrm>
          <a:prstGeom prst="rect">
            <a:avLst/>
          </a:prstGeom>
          <a:noFill/>
          <a:ln>
            <a:noFill/>
          </a:ln>
        </p:spPr>
      </p:pic>
      <p:pic>
        <p:nvPicPr>
          <p:cNvPr id="743" name="Google Shape;743;p58"/>
          <p:cNvPicPr preferRelativeResize="0"/>
          <p:nvPr/>
        </p:nvPicPr>
        <p:blipFill>
          <a:blip r:embed="rId15">
            <a:alphaModFix/>
          </a:blip>
          <a:stretch>
            <a:fillRect/>
          </a:stretch>
        </p:blipFill>
        <p:spPr>
          <a:xfrm>
            <a:off x="1479853" y="4153350"/>
            <a:ext cx="1677924" cy="990150"/>
          </a:xfrm>
          <a:prstGeom prst="rect">
            <a:avLst/>
          </a:prstGeom>
          <a:noFill/>
          <a:ln>
            <a:noFill/>
          </a:ln>
        </p:spPr>
      </p:pic>
      <p:pic>
        <p:nvPicPr>
          <p:cNvPr id="744" name="Google Shape;744;p58"/>
          <p:cNvPicPr preferRelativeResize="0"/>
          <p:nvPr/>
        </p:nvPicPr>
        <p:blipFill>
          <a:blip r:embed="rId16">
            <a:alphaModFix/>
          </a:blip>
          <a:stretch>
            <a:fillRect/>
          </a:stretch>
        </p:blipFill>
        <p:spPr>
          <a:xfrm>
            <a:off x="6135762" y="3905003"/>
            <a:ext cx="1368749" cy="1200123"/>
          </a:xfrm>
          <a:prstGeom prst="rect">
            <a:avLst/>
          </a:prstGeom>
          <a:noFill/>
          <a:ln>
            <a:noFill/>
          </a:ln>
        </p:spPr>
      </p:pic>
      <p:pic>
        <p:nvPicPr>
          <p:cNvPr id="745" name="Google Shape;745;p58"/>
          <p:cNvPicPr preferRelativeResize="0"/>
          <p:nvPr/>
        </p:nvPicPr>
        <p:blipFill>
          <a:blip r:embed="rId17">
            <a:alphaModFix/>
          </a:blip>
          <a:stretch>
            <a:fillRect/>
          </a:stretch>
        </p:blipFill>
        <p:spPr>
          <a:xfrm>
            <a:off x="3947096" y="4162895"/>
            <a:ext cx="883899" cy="888405"/>
          </a:xfrm>
          <a:prstGeom prst="rect">
            <a:avLst/>
          </a:prstGeom>
          <a:noFill/>
          <a:ln>
            <a:noFill/>
          </a:ln>
        </p:spPr>
      </p:pic>
      <p:pic>
        <p:nvPicPr>
          <p:cNvPr id="746" name="Google Shape;746;p58"/>
          <p:cNvPicPr preferRelativeResize="0"/>
          <p:nvPr/>
        </p:nvPicPr>
        <p:blipFill>
          <a:blip r:embed="rId18">
            <a:alphaModFix/>
          </a:blip>
          <a:stretch>
            <a:fillRect/>
          </a:stretch>
        </p:blipFill>
        <p:spPr>
          <a:xfrm>
            <a:off x="359752" y="4223050"/>
            <a:ext cx="848848" cy="768100"/>
          </a:xfrm>
          <a:prstGeom prst="rect">
            <a:avLst/>
          </a:prstGeom>
          <a:noFill/>
          <a:ln>
            <a:noFill/>
          </a:ln>
        </p:spPr>
      </p:pic>
      <p:pic>
        <p:nvPicPr>
          <p:cNvPr id="747" name="Google Shape;747;p58"/>
          <p:cNvPicPr preferRelativeResize="0"/>
          <p:nvPr/>
        </p:nvPicPr>
        <p:blipFill>
          <a:blip r:embed="rId19">
            <a:alphaModFix/>
          </a:blip>
          <a:stretch>
            <a:fillRect/>
          </a:stretch>
        </p:blipFill>
        <p:spPr>
          <a:xfrm>
            <a:off x="7613151" y="1441700"/>
            <a:ext cx="1337850" cy="1172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53" name="Google Shape;753;p59"/>
          <p:cNvSpPr txBox="1"/>
          <p:nvPr>
            <p:ph idx="12" type="sldNum"/>
          </p:nvPr>
        </p:nvSpPr>
        <p:spPr>
          <a:xfrm>
            <a:off x="8483359" y="465770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59"/>
          <p:cNvSpPr/>
          <p:nvPr/>
        </p:nvSpPr>
        <p:spPr>
          <a:xfrm>
            <a:off x="530775" y="1342900"/>
            <a:ext cx="2644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800">
                <a:latin typeface="Raleway Medium"/>
                <a:ea typeface="Raleway Medium"/>
                <a:cs typeface="Raleway Medium"/>
                <a:sym typeface="Raleway Medium"/>
              </a:rPr>
              <a:t>Point to talk about</a:t>
            </a:r>
            <a:endParaRPr sz="1800">
              <a:latin typeface="Raleway Medium"/>
              <a:ea typeface="Raleway Medium"/>
              <a:cs typeface="Raleway Medium"/>
              <a:sym typeface="Raleway Medium"/>
            </a:endParaRPr>
          </a:p>
        </p:txBody>
      </p:sp>
      <p:sp>
        <p:nvSpPr>
          <p:cNvPr id="755" name="Google Shape;755;p59"/>
          <p:cNvSpPr/>
          <p:nvPr/>
        </p:nvSpPr>
        <p:spPr>
          <a:xfrm>
            <a:off x="530775" y="1910322"/>
            <a:ext cx="3553624"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Another thing to talk about</a:t>
            </a:r>
            <a:endParaRPr sz="1700">
              <a:latin typeface="Raleway Medium"/>
              <a:ea typeface="Raleway Medium"/>
              <a:cs typeface="Raleway Medium"/>
              <a:sym typeface="Raleway Medium"/>
            </a:endParaRPr>
          </a:p>
        </p:txBody>
      </p:sp>
      <p:sp>
        <p:nvSpPr>
          <p:cNvPr id="756" name="Google Shape;756;p59"/>
          <p:cNvSpPr/>
          <p:nvPr/>
        </p:nvSpPr>
        <p:spPr>
          <a:xfrm>
            <a:off x="530775" y="2477745"/>
            <a:ext cx="46566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The greatest thing of all</a:t>
            </a:r>
            <a:endParaRPr sz="1700">
              <a:latin typeface="Raleway Medium"/>
              <a:ea typeface="Raleway Medium"/>
              <a:cs typeface="Raleway Medium"/>
              <a:sym typeface="Raleway Medium"/>
            </a:endParaRPr>
          </a:p>
        </p:txBody>
      </p:sp>
      <p:sp>
        <p:nvSpPr>
          <p:cNvPr id="757" name="Google Shape;757;p59"/>
          <p:cNvSpPr/>
          <p:nvPr/>
        </p:nvSpPr>
        <p:spPr>
          <a:xfrm>
            <a:off x="530775" y="3045167"/>
            <a:ext cx="589492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Kidding, this is really the best thing of all time</a:t>
            </a:r>
            <a:endParaRPr sz="1700">
              <a:latin typeface="Raleway Medium"/>
              <a:ea typeface="Raleway Medium"/>
              <a:cs typeface="Raleway Medium"/>
              <a:sym typeface="Raleway Medium"/>
            </a:endParaRPr>
          </a:p>
        </p:txBody>
      </p:sp>
      <p:sp>
        <p:nvSpPr>
          <p:cNvPr id="758" name="Google Shape;758;p59"/>
          <p:cNvSpPr/>
          <p:nvPr/>
        </p:nvSpPr>
        <p:spPr>
          <a:xfrm>
            <a:off x="530775" y="3612589"/>
            <a:ext cx="70232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Well, but you can’t miss this one either</a:t>
            </a:r>
            <a:endParaRPr sz="1700">
              <a:latin typeface="Raleway Medium"/>
              <a:ea typeface="Raleway Medium"/>
              <a:cs typeface="Raleway Medium"/>
              <a:sym typeface="Raleway Medium"/>
            </a:endParaRPr>
          </a:p>
        </p:txBody>
      </p:sp>
      <p:sp>
        <p:nvSpPr>
          <p:cNvPr id="759" name="Google Shape;759;p59"/>
          <p:cNvSpPr/>
          <p:nvPr/>
        </p:nvSpPr>
        <p:spPr>
          <a:xfrm>
            <a:off x="530775" y="4180011"/>
            <a:ext cx="8210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Wrapping it all up</a:t>
            </a:r>
            <a:endParaRPr sz="1700">
              <a:latin typeface="Raleway Medium"/>
              <a:ea typeface="Raleway Medium"/>
              <a:cs typeface="Raleway Medium"/>
              <a:sym typeface="Raleway Medium"/>
            </a:endParaRPr>
          </a:p>
        </p:txBody>
      </p:sp>
      <p:sp>
        <p:nvSpPr>
          <p:cNvPr id="760" name="Google Shape;760;p59"/>
          <p:cNvSpPr/>
          <p:nvPr/>
        </p:nvSpPr>
        <p:spPr>
          <a:xfrm>
            <a:off x="385400" y="1342900"/>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385400" y="1910322"/>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385400" y="2477745"/>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9"/>
          <p:cNvSpPr/>
          <p:nvPr/>
        </p:nvSpPr>
        <p:spPr>
          <a:xfrm>
            <a:off x="385400" y="3045167"/>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9"/>
          <p:cNvSpPr/>
          <p:nvPr/>
        </p:nvSpPr>
        <p:spPr>
          <a:xfrm>
            <a:off x="385400" y="3612589"/>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9"/>
          <p:cNvSpPr/>
          <p:nvPr/>
        </p:nvSpPr>
        <p:spPr>
          <a:xfrm>
            <a:off x="385400" y="4180011"/>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0"/>
          <p:cNvSpPr txBox="1"/>
          <p:nvPr>
            <p:ph type="title"/>
          </p:nvPr>
        </p:nvSpPr>
        <p:spPr>
          <a:xfrm>
            <a:off x="490250" y="450150"/>
            <a:ext cx="80664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Buzzword</a:t>
            </a:r>
            <a:endParaRPr/>
          </a:p>
        </p:txBody>
      </p:sp>
      <p:sp>
        <p:nvSpPr>
          <p:cNvPr id="771" name="Google Shape;77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Trace VS Log</a:t>
            </a:r>
            <a:endParaRPr/>
          </a:p>
        </p:txBody>
      </p:sp>
      <p:sp>
        <p:nvSpPr>
          <p:cNvPr id="126" name="Google Shape;126;p1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14"/>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Span kann als strukturierter</a:t>
            </a:r>
            <a:br>
              <a:rPr lang="en" sz="1700">
                <a:latin typeface="Raleway"/>
                <a:ea typeface="Raleway"/>
                <a:cs typeface="Raleway"/>
                <a:sym typeface="Raleway"/>
              </a:rPr>
            </a:br>
            <a:r>
              <a:rPr lang="en" sz="1700">
                <a:latin typeface="Raleway"/>
                <a:ea typeface="Raleway"/>
                <a:cs typeface="Raleway"/>
                <a:sym typeface="Raleway"/>
              </a:rPr>
              <a:t>Log angesehen werden.</a:t>
            </a:r>
            <a:endParaRPr b="1" sz="1700">
              <a:latin typeface="Raleway"/>
              <a:ea typeface="Raleway"/>
              <a:cs typeface="Raleway"/>
              <a:sym typeface="Raleway"/>
            </a:endParaRPr>
          </a:p>
        </p:txBody>
      </p:sp>
      <p:sp>
        <p:nvSpPr>
          <p:cNvPr id="128" name="Google Shape;128;p14"/>
          <p:cNvSpPr txBox="1"/>
          <p:nvPr/>
        </p:nvSpPr>
        <p:spPr>
          <a:xfrm>
            <a:off x="1256300" y="26681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Spans sind Logzeilen mit klarer</a:t>
            </a:r>
            <a:br>
              <a:rPr lang="en" sz="1700">
                <a:latin typeface="Raleway"/>
                <a:ea typeface="Raleway"/>
                <a:cs typeface="Raleway"/>
                <a:sym typeface="Raleway"/>
              </a:rPr>
            </a:br>
            <a:r>
              <a:rPr lang="en" sz="1700">
                <a:latin typeface="Raleway"/>
                <a:ea typeface="Raleway"/>
                <a:cs typeface="Raleway"/>
                <a:sym typeface="Raleway"/>
              </a:rPr>
              <a:t>Struktur und Hierarchie.</a:t>
            </a:r>
            <a:endParaRPr sz="1700">
              <a:latin typeface="Raleway"/>
              <a:ea typeface="Raleway"/>
              <a:cs typeface="Raleway"/>
              <a:sym typeface="Raleway"/>
            </a:endParaRPr>
          </a:p>
        </p:txBody>
      </p:sp>
      <p:sp>
        <p:nvSpPr>
          <p:cNvPr id="129" name="Google Shape;129;p14"/>
          <p:cNvSpPr txBox="1"/>
          <p:nvPr/>
        </p:nvSpPr>
        <p:spPr>
          <a:xfrm>
            <a:off x="1256300" y="3699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hierarchische und verteilte</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Struktur von Traces sind der</a:t>
            </a:r>
            <a:br>
              <a:rPr lang="en" sz="1700">
                <a:latin typeface="Raleway"/>
                <a:ea typeface="Raleway"/>
                <a:cs typeface="Raleway"/>
                <a:sym typeface="Raleway"/>
              </a:rPr>
            </a:br>
            <a:r>
              <a:rPr lang="en" sz="1700">
                <a:latin typeface="Raleway"/>
                <a:ea typeface="Raleway"/>
                <a:cs typeface="Raleway"/>
                <a:sym typeface="Raleway"/>
              </a:rPr>
              <a:t>Mehrwert von Tracing.</a:t>
            </a:r>
            <a:endParaRPr sz="1700">
              <a:latin typeface="Raleway"/>
              <a:ea typeface="Raleway"/>
              <a:cs typeface="Raleway"/>
              <a:sym typeface="Raleway"/>
            </a:endParaRPr>
          </a:p>
        </p:txBody>
      </p:sp>
      <p:sp>
        <p:nvSpPr>
          <p:cNvPr id="130" name="Google Shape;130;p14"/>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4"/>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33" name="Google Shape;133;p14"/>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4"/>
          <p:cNvPicPr preferRelativeResize="0"/>
          <p:nvPr/>
        </p:nvPicPr>
        <p:blipFill>
          <a:blip r:embed="rId3">
            <a:alphaModFix/>
          </a:blip>
          <a:stretch>
            <a:fillRect/>
          </a:stretch>
        </p:blipFill>
        <p:spPr>
          <a:xfrm rot="-178563">
            <a:off x="480096" y="3997554"/>
            <a:ext cx="514913" cy="391643"/>
          </a:xfrm>
          <a:prstGeom prst="rect">
            <a:avLst/>
          </a:prstGeom>
          <a:noFill/>
          <a:ln>
            <a:noFill/>
          </a:ln>
        </p:spPr>
      </p:pic>
      <p:pic>
        <p:nvPicPr>
          <p:cNvPr id="135" name="Google Shape;135;p14"/>
          <p:cNvPicPr preferRelativeResize="0"/>
          <p:nvPr/>
        </p:nvPicPr>
        <p:blipFill>
          <a:blip r:embed="rId4">
            <a:alphaModFix/>
          </a:blip>
          <a:stretch>
            <a:fillRect/>
          </a:stretch>
        </p:blipFill>
        <p:spPr>
          <a:xfrm>
            <a:off x="499213" y="1632123"/>
            <a:ext cx="476674" cy="572699"/>
          </a:xfrm>
          <a:prstGeom prst="rect">
            <a:avLst/>
          </a:prstGeom>
          <a:noFill/>
          <a:ln>
            <a:noFill/>
          </a:ln>
        </p:spPr>
      </p:pic>
      <p:sp>
        <p:nvSpPr>
          <p:cNvPr id="136" name="Google Shape;136;p14"/>
          <p:cNvSpPr txBox="1"/>
          <p:nvPr/>
        </p:nvSpPr>
        <p:spPr>
          <a:xfrm>
            <a:off x="4927825" y="1300025"/>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"/v1/sys/health",</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"context":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"trace_id": "7bba9f33312b3dbb8b2c2c62bb7abe2d",</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"span_id": "086e83747d0e381e"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"parent_id": "</a:t>
            </a:r>
            <a:r>
              <a:rPr lang="en" sz="1200">
                <a:solidFill>
                  <a:schemeClr val="dk1"/>
                </a:solidFill>
                <a:latin typeface="Raleway"/>
                <a:ea typeface="Raleway"/>
                <a:cs typeface="Raleway"/>
                <a:sym typeface="Raleway"/>
              </a:rPr>
              <a:t>037e83746f0e331e</a:t>
            </a: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"start_time": "2021-10-22 16:04:01.209458162 +0000 UTC",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"end_time": "2021-10-22 16:04:01.209514132 +0000 UTC",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"status_code": "STATUS_CODE_OK",</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"status_message":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"attributes":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"events":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42" name="Google Shape;142;p1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5"/>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Da Spans strukturierte und hierarchische Logs sind, können diese durchaus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auch als “normale Logs” angesehen/genutzt werden</a:t>
            </a:r>
            <a:endParaRPr sz="1700">
              <a:latin typeface="Raleway"/>
              <a:ea typeface="Raleway"/>
              <a:cs typeface="Raleway"/>
              <a:sym typeface="Raleway"/>
            </a:endParaRPr>
          </a:p>
        </p:txBody>
      </p:sp>
      <p:sp>
        <p:nvSpPr>
          <p:cNvPr id="144" name="Google Shape;144;p15"/>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Da Spans Attribute und Events haben können Metriken in diese verpackt</a:t>
            </a:r>
            <a:br>
              <a:rPr lang="en" sz="1700">
                <a:latin typeface="Raleway"/>
                <a:ea typeface="Raleway"/>
                <a:cs typeface="Raleway"/>
                <a:sym typeface="Raleway"/>
              </a:rPr>
            </a:br>
            <a:r>
              <a:rPr lang="en" sz="1700">
                <a:latin typeface="Raleway"/>
                <a:ea typeface="Raleway"/>
                <a:cs typeface="Raleway"/>
                <a:sym typeface="Raleway"/>
              </a:rPr>
              <a:t>werden und ebenfalls zu Traces/Spans hinzugefügt werden.</a:t>
            </a:r>
            <a:endParaRPr sz="1700">
              <a:latin typeface="Raleway"/>
              <a:ea typeface="Raleway"/>
              <a:cs typeface="Raleway"/>
              <a:sym typeface="Raleway"/>
            </a:endParaRPr>
          </a:p>
        </p:txBody>
      </p:sp>
      <p:sp>
        <p:nvSpPr>
          <p:cNvPr id="145" name="Google Shape;145;p15"/>
          <p:cNvSpPr txBox="1"/>
          <p:nvPr/>
        </p:nvSpPr>
        <p:spPr>
          <a:xfrm>
            <a:off x="1256300" y="37856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Automatische Instrumentalisierung</a:t>
            </a:r>
            <a:r>
              <a:rPr lang="en" sz="1700">
                <a:latin typeface="Raleway"/>
                <a:ea typeface="Raleway"/>
                <a:cs typeface="Raleway"/>
                <a:sym typeface="Raleway"/>
              </a:rPr>
              <a:t> ist ein weiterer Vorteil von Tracing (mehr Details hierzu später)</a:t>
            </a:r>
            <a:endParaRPr sz="1700">
              <a:latin typeface="Raleway"/>
              <a:ea typeface="Raleway"/>
              <a:cs typeface="Raleway"/>
              <a:sym typeface="Raleway"/>
            </a:endParaRPr>
          </a:p>
        </p:txBody>
      </p:sp>
      <p:sp>
        <p:nvSpPr>
          <p:cNvPr id="146" name="Google Shape;146;p1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48" name="Google Shape;148;p15"/>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5"/>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50" name="Google Shape;150;p15"/>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5"/>
          <p:cNvPicPr preferRelativeResize="0"/>
          <p:nvPr/>
        </p:nvPicPr>
        <p:blipFill>
          <a:blip r:embed="rId3">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57" name="Google Shape;157;p1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16"/>
          <p:cNvPicPr preferRelativeResize="0"/>
          <p:nvPr/>
        </p:nvPicPr>
        <p:blipFill>
          <a:blip r:embed="rId3">
            <a:alphaModFix/>
          </a:blip>
          <a:stretch>
            <a:fillRect/>
          </a:stretch>
        </p:blipFill>
        <p:spPr>
          <a:xfrm>
            <a:off x="441275" y="1230325"/>
            <a:ext cx="7524383" cy="3820976"/>
          </a:xfrm>
          <a:prstGeom prst="rect">
            <a:avLst/>
          </a:prstGeom>
          <a:noFill/>
          <a:ln>
            <a:noFill/>
          </a:ln>
        </p:spPr>
      </p:pic>
      <p:sp>
        <p:nvSpPr>
          <p:cNvPr id="159" name="Google Shape;159;p16"/>
          <p:cNvSpPr txBox="1"/>
          <p:nvPr/>
        </p:nvSpPr>
        <p:spPr>
          <a:xfrm>
            <a:off x="2852800" y="46576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"jaeger-waterfall" by </a:t>
            </a:r>
            <a:r>
              <a:rPr lang="en" sz="800" u="sng">
                <a:solidFill>
                  <a:schemeClr val="hlink"/>
                </a:solidFill>
                <a:latin typeface="Raleway"/>
                <a:ea typeface="Raleway"/>
                <a:cs typeface="Raleway"/>
                <a:sym typeface="Raleway"/>
                <a:hlinkClick r:id="rId4"/>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5"/>
              </a:rPr>
              <a:t>CC BY 4.0</a:t>
            </a:r>
            <a:endParaRPr sz="800">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Grundlagen Open Telemetry: Architektur</a:t>
            </a:r>
            <a:endParaRPr/>
          </a:p>
        </p:txBody>
      </p:sp>
      <p:sp>
        <p:nvSpPr>
          <p:cNvPr id="165" name="Google Shape;165;p1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17"/>
          <p:cNvPicPr preferRelativeResize="0"/>
          <p:nvPr/>
        </p:nvPicPr>
        <p:blipFill>
          <a:blip r:embed="rId3">
            <a:alphaModFix/>
          </a:blip>
          <a:stretch>
            <a:fillRect/>
          </a:stretch>
        </p:blipFill>
        <p:spPr>
          <a:xfrm>
            <a:off x="425675" y="1230325"/>
            <a:ext cx="2412612" cy="3820974"/>
          </a:xfrm>
          <a:prstGeom prst="rect">
            <a:avLst/>
          </a:prstGeom>
          <a:noFill/>
          <a:ln>
            <a:noFill/>
          </a:ln>
        </p:spPr>
      </p:pic>
      <p:sp>
        <p:nvSpPr>
          <p:cNvPr id="167" name="Google Shape;167;p17"/>
          <p:cNvSpPr/>
          <p:nvPr/>
        </p:nvSpPr>
        <p:spPr>
          <a:xfrm>
            <a:off x="2838282" y="147775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7"/>
          <p:cNvPicPr preferRelativeResize="0"/>
          <p:nvPr/>
        </p:nvPicPr>
        <p:blipFill>
          <a:blip r:embed="rId4">
            <a:alphaModFix/>
          </a:blip>
          <a:stretch>
            <a:fillRect/>
          </a:stretch>
        </p:blipFill>
        <p:spPr>
          <a:xfrm rot="-178563">
            <a:off x="2957221" y="1690529"/>
            <a:ext cx="514913" cy="391643"/>
          </a:xfrm>
          <a:prstGeom prst="rect">
            <a:avLst/>
          </a:prstGeom>
          <a:noFill/>
          <a:ln>
            <a:noFill/>
          </a:ln>
        </p:spPr>
      </p:pic>
      <p:sp>
        <p:nvSpPr>
          <p:cNvPr id="169" name="Google Shape;169;p17"/>
          <p:cNvSpPr txBox="1"/>
          <p:nvPr/>
        </p:nvSpPr>
        <p:spPr>
          <a:xfrm>
            <a:off x="3637550" y="1500250"/>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Signals</a:t>
            </a:r>
            <a:r>
              <a:rPr lang="en" sz="1700">
                <a:latin typeface="Raleway"/>
                <a:ea typeface="Raleway"/>
                <a:cs typeface="Raleway"/>
                <a:sym typeface="Raleway"/>
              </a:rPr>
              <a:t>: Traces, Metrics, Context, Baggage,</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Propagation, …</a:t>
            </a:r>
            <a:endParaRPr b="1" sz="1700">
              <a:latin typeface="Raleway"/>
              <a:ea typeface="Raleway"/>
              <a:cs typeface="Raleway"/>
              <a:sym typeface="Raleway"/>
            </a:endParaRPr>
          </a:p>
        </p:txBody>
      </p:sp>
      <p:sp>
        <p:nvSpPr>
          <p:cNvPr id="170" name="Google Shape;170;p17"/>
          <p:cNvSpPr/>
          <p:nvPr/>
        </p:nvSpPr>
        <p:spPr>
          <a:xfrm>
            <a:off x="2838282" y="24108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17"/>
          <p:cNvPicPr preferRelativeResize="0"/>
          <p:nvPr/>
        </p:nvPicPr>
        <p:blipFill>
          <a:blip r:embed="rId4">
            <a:alphaModFix/>
          </a:blip>
          <a:stretch>
            <a:fillRect/>
          </a:stretch>
        </p:blipFill>
        <p:spPr>
          <a:xfrm rot="-178563">
            <a:off x="2957221" y="2623654"/>
            <a:ext cx="514913" cy="391643"/>
          </a:xfrm>
          <a:prstGeom prst="rect">
            <a:avLst/>
          </a:prstGeom>
          <a:noFill/>
          <a:ln>
            <a:noFill/>
          </a:ln>
        </p:spPr>
      </p:pic>
      <p:sp>
        <p:nvSpPr>
          <p:cNvPr id="172" name="Google Shape;172;p17"/>
          <p:cNvSpPr txBox="1"/>
          <p:nvPr/>
        </p:nvSpPr>
        <p:spPr>
          <a:xfrm>
            <a:off x="3637550" y="25641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Conventions</a:t>
            </a:r>
            <a:r>
              <a:rPr b="1" lang="en" sz="1700">
                <a:latin typeface="Raleway"/>
                <a:ea typeface="Raleway"/>
                <a:cs typeface="Raleway"/>
                <a:sym typeface="Raleway"/>
              </a:rPr>
              <a:t>, APIs, SDKs, Contrib Packages</a:t>
            </a:r>
            <a:endParaRPr b="1" sz="1700">
              <a:latin typeface="Raleway"/>
              <a:ea typeface="Raleway"/>
              <a:cs typeface="Raleway"/>
              <a:sym typeface="Raleway"/>
            </a:endParaRPr>
          </a:p>
        </p:txBody>
      </p:sp>
      <p:sp>
        <p:nvSpPr>
          <p:cNvPr id="173" name="Google Shape;173;p17"/>
          <p:cNvSpPr/>
          <p:nvPr/>
        </p:nvSpPr>
        <p:spPr>
          <a:xfrm>
            <a:off x="2838282" y="34082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7"/>
          <p:cNvPicPr preferRelativeResize="0"/>
          <p:nvPr/>
        </p:nvPicPr>
        <p:blipFill>
          <a:blip r:embed="rId4">
            <a:alphaModFix/>
          </a:blip>
          <a:stretch>
            <a:fillRect/>
          </a:stretch>
        </p:blipFill>
        <p:spPr>
          <a:xfrm rot="-178563">
            <a:off x="2957221" y="3620979"/>
            <a:ext cx="514913" cy="391643"/>
          </a:xfrm>
          <a:prstGeom prst="rect">
            <a:avLst/>
          </a:prstGeom>
          <a:noFill/>
          <a:ln>
            <a:noFill/>
          </a:ln>
        </p:spPr>
      </p:pic>
      <p:sp>
        <p:nvSpPr>
          <p:cNvPr id="175" name="Google Shape;175;p17"/>
          <p:cNvSpPr txBox="1"/>
          <p:nvPr/>
        </p:nvSpPr>
        <p:spPr>
          <a:xfrm>
            <a:off x="3637550" y="3409100"/>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Frameworks, Applications, Clients:</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Operator, Collector, SDKs</a:t>
            </a:r>
            <a:endParaRPr sz="1700">
              <a:latin typeface="Raleway"/>
              <a:ea typeface="Raleway"/>
              <a:cs typeface="Raleway"/>
              <a:sym typeface="Raleway"/>
            </a:endParaRPr>
          </a:p>
        </p:txBody>
      </p:sp>
      <p:sp>
        <p:nvSpPr>
          <p:cNvPr id="176" name="Google Shape;176;p17"/>
          <p:cNvSpPr txBox="1"/>
          <p:nvPr/>
        </p:nvSpPr>
        <p:spPr>
          <a:xfrm>
            <a:off x="425675" y="47747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"architecture" by </a:t>
            </a:r>
            <a:r>
              <a:rPr lang="en" sz="800" u="sng">
                <a:solidFill>
                  <a:schemeClr val="hlink"/>
                </a:solidFill>
                <a:latin typeface="Raleway"/>
                <a:ea typeface="Raleway"/>
                <a:cs typeface="Raleway"/>
                <a:sym typeface="Raleway"/>
                <a:hlinkClick r:id="rId5"/>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6"/>
              </a:rPr>
              <a:t>CC BY 4.0</a:t>
            </a:r>
            <a:endParaRPr sz="800">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zus-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